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51"/>
  </p:notesMasterIdLst>
  <p:sldIdLst>
    <p:sldId id="256" r:id="rId2"/>
    <p:sldId id="259" r:id="rId3"/>
    <p:sldId id="280" r:id="rId4"/>
    <p:sldId id="261" r:id="rId5"/>
    <p:sldId id="303" r:id="rId6"/>
    <p:sldId id="257" r:id="rId7"/>
    <p:sldId id="326" r:id="rId8"/>
    <p:sldId id="279" r:id="rId9"/>
    <p:sldId id="266" r:id="rId10"/>
    <p:sldId id="271" r:id="rId11"/>
    <p:sldId id="267" r:id="rId12"/>
    <p:sldId id="264" r:id="rId13"/>
    <p:sldId id="273" r:id="rId14"/>
    <p:sldId id="325" r:id="rId15"/>
    <p:sldId id="288" r:id="rId16"/>
    <p:sldId id="272" r:id="rId17"/>
    <p:sldId id="305" r:id="rId18"/>
    <p:sldId id="321" r:id="rId19"/>
    <p:sldId id="289" r:id="rId20"/>
    <p:sldId id="263" r:id="rId21"/>
    <p:sldId id="306" r:id="rId22"/>
    <p:sldId id="293" r:id="rId23"/>
    <p:sldId id="322" r:id="rId24"/>
    <p:sldId id="317" r:id="rId25"/>
    <p:sldId id="307" r:id="rId26"/>
    <p:sldId id="324" r:id="rId27"/>
    <p:sldId id="282" r:id="rId28"/>
    <p:sldId id="295" r:id="rId29"/>
    <p:sldId id="309" r:id="rId30"/>
    <p:sldId id="308" r:id="rId31"/>
    <p:sldId id="312" r:id="rId32"/>
    <p:sldId id="297" r:id="rId33"/>
    <p:sldId id="302" r:id="rId34"/>
    <p:sldId id="313" r:id="rId35"/>
    <p:sldId id="314" r:id="rId36"/>
    <p:sldId id="318" r:id="rId37"/>
    <p:sldId id="319" r:id="rId38"/>
    <p:sldId id="316" r:id="rId39"/>
    <p:sldId id="260" r:id="rId40"/>
    <p:sldId id="265" r:id="rId41"/>
    <p:sldId id="270" r:id="rId42"/>
    <p:sldId id="277" r:id="rId43"/>
    <p:sldId id="278" r:id="rId44"/>
    <p:sldId id="292" r:id="rId45"/>
    <p:sldId id="323" r:id="rId46"/>
    <p:sldId id="310" r:id="rId47"/>
    <p:sldId id="311" r:id="rId48"/>
    <p:sldId id="281" r:id="rId49"/>
    <p:sldId id="31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F1468-437D-EF4C-B263-8F95314299B4}">
          <p14:sldIdLst>
            <p14:sldId id="256"/>
            <p14:sldId id="259"/>
            <p14:sldId id="280"/>
            <p14:sldId id="261"/>
            <p14:sldId id="303"/>
            <p14:sldId id="257"/>
            <p14:sldId id="326"/>
            <p14:sldId id="279"/>
            <p14:sldId id="266"/>
            <p14:sldId id="271"/>
            <p14:sldId id="267"/>
            <p14:sldId id="264"/>
            <p14:sldId id="273"/>
            <p14:sldId id="325"/>
            <p14:sldId id="288"/>
            <p14:sldId id="272"/>
            <p14:sldId id="305"/>
            <p14:sldId id="321"/>
            <p14:sldId id="289"/>
            <p14:sldId id="263"/>
            <p14:sldId id="306"/>
            <p14:sldId id="293"/>
            <p14:sldId id="322"/>
            <p14:sldId id="317"/>
            <p14:sldId id="307"/>
            <p14:sldId id="324"/>
            <p14:sldId id="282"/>
            <p14:sldId id="295"/>
            <p14:sldId id="309"/>
            <p14:sldId id="308"/>
            <p14:sldId id="312"/>
            <p14:sldId id="297"/>
            <p14:sldId id="302"/>
            <p14:sldId id="313"/>
            <p14:sldId id="314"/>
            <p14:sldId id="318"/>
            <p14:sldId id="319"/>
            <p14:sldId id="316"/>
            <p14:sldId id="260"/>
            <p14:sldId id="265"/>
            <p14:sldId id="270"/>
            <p14:sldId id="277"/>
            <p14:sldId id="278"/>
            <p14:sldId id="292"/>
            <p14:sldId id="323"/>
            <p14:sldId id="310"/>
            <p14:sldId id="311"/>
            <p14:sldId id="281"/>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76"/>
    <p:restoredTop sz="86439"/>
  </p:normalViewPr>
  <p:slideViewPr>
    <p:cSldViewPr snapToGrid="0" snapToObjects="1">
      <p:cViewPr varScale="1">
        <p:scale>
          <a:sx n="90" d="100"/>
          <a:sy n="90" d="100"/>
        </p:scale>
        <p:origin x="232" y="248"/>
      </p:cViewPr>
      <p:guideLst/>
    </p:cSldViewPr>
  </p:slideViewPr>
  <p:outlineViewPr>
    <p:cViewPr>
      <p:scale>
        <a:sx n="33" d="100"/>
        <a:sy n="33" d="100"/>
      </p:scale>
      <p:origin x="0" y="-54712"/>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11/5/19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B965FE65-8260-BA4E-B45B-BDC7AF4CFED1}" type="datetime1">
              <a:rPr lang="en-US" smtClean="0"/>
              <a:t>5/11/19</a:t>
            </a:fld>
            <a:endParaRPr lang="en-US"/>
          </a:p>
        </p:txBody>
      </p:sp>
      <p:sp>
        <p:nvSpPr>
          <p:cNvPr id="5" name="Footer Placeholder 4"/>
          <p:cNvSpPr>
            <a:spLocks noGrp="1"/>
          </p:cNvSpPr>
          <p:nvPr>
            <p:ph type="ftr" sz="quarter" idx="11"/>
          </p:nvPr>
        </p:nvSpPr>
        <p:spPr>
          <a:xfrm>
            <a:off x="1876425" y="5410202"/>
            <a:ext cx="5124885" cy="365125"/>
          </a:xfrm>
        </p:spPr>
        <p:txBody>
          <a:bodyPr/>
          <a:lstStyle/>
          <a:p>
            <a:endParaRPr lang="en-US"/>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6" indent="0">
              <a:buNone/>
              <a:defRPr sz="18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5/11/19</a:t>
            </a:fld>
            <a:endParaRPr lang="en-US"/>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1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8" indent="-228603" algn="l" defTabSz="91441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14" indent="-228603" algn="l" defTabSz="91441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20"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26"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32"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37"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43"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48"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7"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7"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mc:AlternateContent xmlns:mc="http://schemas.openxmlformats.org/markup-compatibility/2006" xmlns:p14="http://schemas.microsoft.com/office/powerpoint/2010/main">
    <mc:Choice Requires="p14">
      <p:transition spd="slow" p14:dur="2000" advTm="2773"/>
    </mc:Choice>
    <mc:Fallback xmlns="">
      <p:transition spd="slow" advTm="2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a:t>
            </a:r>
            <a:r>
              <a:rPr lang="en-US" b="1" baseline="30000" dirty="0">
                <a:solidFill>
                  <a:schemeClr val="accent5"/>
                </a:solidFill>
              </a:rPr>
              <a:t>[10]</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1308779" y="2282606"/>
            <a:ext cx="9738632" cy="3144992"/>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[10]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
        <p:nvSpPr>
          <p:cNvPr id="4" name="TextBox 3">
            <a:extLst>
              <a:ext uri="{FF2B5EF4-FFF2-40B4-BE49-F238E27FC236}">
                <a16:creationId xmlns:a16="http://schemas.microsoft.com/office/drawing/2014/main" id="{0FBD555F-7A93-024D-BCD5-237C17ED3841}"/>
              </a:ext>
            </a:extLst>
          </p:cNvPr>
          <p:cNvSpPr txBox="1"/>
          <p:nvPr/>
        </p:nvSpPr>
        <p:spPr>
          <a:xfrm>
            <a:off x="8409708" y="2424296"/>
            <a:ext cx="237566" cy="323165"/>
          </a:xfrm>
          <a:prstGeom prst="rect">
            <a:avLst/>
          </a:prstGeom>
          <a:noFill/>
        </p:spPr>
        <p:txBody>
          <a:bodyPr wrap="none" rtlCol="0">
            <a:spAutoFit/>
          </a:bodyPr>
          <a:lstStyle/>
          <a:p>
            <a:r>
              <a:rPr lang="en-US" sz="1500" dirty="0"/>
              <a:t>)</a:t>
            </a:r>
          </a:p>
        </p:txBody>
      </p:sp>
    </p:spTree>
    <p:extLst>
      <p:ext uri="{BB962C8B-B14F-4D97-AF65-F5344CB8AC3E}">
        <p14:creationId xmlns:p14="http://schemas.microsoft.com/office/powerpoint/2010/main" val="405269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42728"/>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952838"/>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[23]</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[24]</a:t>
            </a:r>
            <a:r>
              <a:rPr lang="en-US" dirty="0">
                <a:solidFill>
                  <a:schemeClr val="accent5"/>
                </a:solidFill>
              </a:rPr>
              <a:t>:</a:t>
            </a:r>
            <a:r>
              <a:rPr lang="en-US" dirty="0"/>
              <a:t> allow goroutines to communicate with each other.</a:t>
            </a:r>
          </a:p>
          <a:p>
            <a:r>
              <a:rPr lang="en-US" sz="2000" dirty="0"/>
              <a:t>P2P Communication:</a:t>
            </a:r>
            <a:r>
              <a:rPr lang="en-US" sz="2000" dirty="0">
                <a:solidFill>
                  <a:schemeClr val="accent5"/>
                </a:solidFill>
              </a:rPr>
              <a:t> Noise</a:t>
            </a:r>
            <a:r>
              <a:rPr lang="en-US" sz="2000" baseline="30000" dirty="0">
                <a:solidFill>
                  <a:schemeClr val="accent5"/>
                </a:solidFill>
              </a:rPr>
              <a:t>[25]</a:t>
            </a:r>
          </a:p>
          <a:p>
            <a:pPr lvl="1"/>
            <a:r>
              <a:rPr lang="en-US" dirty="0"/>
              <a:t>Networking stack for decentralized protocols written in Go.</a:t>
            </a:r>
          </a:p>
          <a:p>
            <a:pPr lvl="1"/>
            <a:r>
              <a:rPr lang="en-US" dirty="0"/>
              <a:t>Allows transactions to be broadcast between peers. </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6019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11</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3"/>
            <a:ext cx="6877139" cy="646331"/>
          </a:xfrm>
          <a:prstGeom prst="rect">
            <a:avLst/>
          </a:prstGeom>
          <a:noFill/>
        </p:spPr>
        <p:txBody>
          <a:bodyPr wrap="none" rtlCol="0">
            <a:spAutoFit/>
          </a:bodyPr>
          <a:lstStyle/>
          <a:p>
            <a:r>
              <a:rPr lang="en-US" sz="1200" dirty="0"/>
              <a:t>[23] “A Tour of Go - Goroutines.” [Online]. Available: https://</a:t>
            </a:r>
            <a:r>
              <a:rPr lang="en-US" sz="1200" dirty="0" err="1"/>
              <a:t>tour.golang.org</a:t>
            </a:r>
            <a:r>
              <a:rPr lang="en-US" sz="1200" dirty="0"/>
              <a:t>/concurrency/1.</a:t>
            </a:r>
          </a:p>
          <a:p>
            <a:r>
              <a:rPr lang="en-US" sz="1200" dirty="0"/>
              <a:t>[24] “A Tour of Go - Channels.” [Online]. Available: https://</a:t>
            </a:r>
            <a:r>
              <a:rPr lang="en-US" sz="1200" dirty="0" err="1"/>
              <a:t>tour.golang.org</a:t>
            </a:r>
            <a:r>
              <a:rPr lang="en-US" sz="1200" dirty="0"/>
              <a:t>/concurrency/2.</a:t>
            </a:r>
          </a:p>
          <a:p>
            <a:r>
              <a:rPr lang="en-US" sz="1200" dirty="0"/>
              <a:t>[25]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403986"/>
            <a:ext cx="6037310" cy="3794169"/>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13</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1"/>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60960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14</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grpSp>
        <p:nvGrpSpPr>
          <p:cNvPr id="42" name="Group 41">
            <a:extLst>
              <a:ext uri="{FF2B5EF4-FFF2-40B4-BE49-F238E27FC236}">
                <a16:creationId xmlns:a16="http://schemas.microsoft.com/office/drawing/2014/main" id="{2BCC8744-0F41-A648-8342-51D10ACB11C8}"/>
              </a:ext>
            </a:extLst>
          </p:cNvPr>
          <p:cNvGrpSpPr/>
          <p:nvPr/>
        </p:nvGrpSpPr>
        <p:grpSpPr>
          <a:xfrm>
            <a:off x="1059038" y="2367589"/>
            <a:ext cx="1815500" cy="1213080"/>
            <a:chOff x="1059038" y="2367589"/>
            <a:chExt cx="1815500" cy="1213080"/>
          </a:xfrm>
        </p:grpSpPr>
        <p:sp>
          <p:nvSpPr>
            <p:cNvPr id="8" name="Rectangle 7">
              <a:extLst>
                <a:ext uri="{FF2B5EF4-FFF2-40B4-BE49-F238E27FC236}">
                  <a16:creationId xmlns:a16="http://schemas.microsoft.com/office/drawing/2014/main" id="{2B6F2592-7C37-6743-8F80-AD88D7747235}"/>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TextBox 9">
              <a:extLst>
                <a:ext uri="{FF2B5EF4-FFF2-40B4-BE49-F238E27FC236}">
                  <a16:creationId xmlns:a16="http://schemas.microsoft.com/office/drawing/2014/main" id="{AA67F697-A91C-704B-B3C2-BE0C464C4EC2}"/>
                </a:ext>
              </a:extLst>
            </p:cNvPr>
            <p:cNvSpPr txBox="1"/>
            <p:nvPr/>
          </p:nvSpPr>
          <p:spPr>
            <a:xfrm>
              <a:off x="1059038" y="2367589"/>
              <a:ext cx="851323" cy="369332"/>
            </a:xfrm>
            <a:prstGeom prst="rect">
              <a:avLst/>
            </a:prstGeom>
            <a:noFill/>
          </p:spPr>
          <p:txBody>
            <a:bodyPr wrap="none" rtlCol="0">
              <a:spAutoFit/>
            </a:bodyPr>
            <a:lstStyle/>
            <a:p>
              <a:r>
                <a:rPr lang="en-US" dirty="0"/>
                <a:t>Block 0</a:t>
              </a:r>
            </a:p>
          </p:txBody>
        </p:sp>
        <p:sp>
          <p:nvSpPr>
            <p:cNvPr id="11" name="Rectangle 10">
              <a:extLst>
                <a:ext uri="{FF2B5EF4-FFF2-40B4-BE49-F238E27FC236}">
                  <a16:creationId xmlns:a16="http://schemas.microsoft.com/office/drawing/2014/main" id="{C061E589-1764-0643-984B-FDEEA83C6F0E}"/>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43" name="Group 42">
            <a:extLst>
              <a:ext uri="{FF2B5EF4-FFF2-40B4-BE49-F238E27FC236}">
                <a16:creationId xmlns:a16="http://schemas.microsoft.com/office/drawing/2014/main" id="{A72C69E5-1296-CA4B-84E6-747AB984D679}"/>
              </a:ext>
            </a:extLst>
          </p:cNvPr>
          <p:cNvGrpSpPr/>
          <p:nvPr/>
        </p:nvGrpSpPr>
        <p:grpSpPr>
          <a:xfrm>
            <a:off x="3207603" y="2369059"/>
            <a:ext cx="1815500" cy="3013640"/>
            <a:chOff x="3207603" y="2369059"/>
            <a:chExt cx="1815500" cy="3013640"/>
          </a:xfrm>
        </p:grpSpPr>
        <p:sp>
          <p:nvSpPr>
            <p:cNvPr id="12" name="Rectangle 11">
              <a:extLst>
                <a:ext uri="{FF2B5EF4-FFF2-40B4-BE49-F238E27FC236}">
                  <a16:creationId xmlns:a16="http://schemas.microsoft.com/office/drawing/2014/main" id="{522FAE9F-845C-C34A-8454-81E6C2EDA3DC}"/>
                </a:ext>
              </a:extLst>
            </p:cNvPr>
            <p:cNvSpPr/>
            <p:nvPr/>
          </p:nvSpPr>
          <p:spPr>
            <a:xfrm>
              <a:off x="320760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Box 12">
              <a:extLst>
                <a:ext uri="{FF2B5EF4-FFF2-40B4-BE49-F238E27FC236}">
                  <a16:creationId xmlns:a16="http://schemas.microsoft.com/office/drawing/2014/main" id="{9973F658-76F2-B241-8B91-133FCCAEE650}"/>
                </a:ext>
              </a:extLst>
            </p:cNvPr>
            <p:cNvSpPr txBox="1"/>
            <p:nvPr/>
          </p:nvSpPr>
          <p:spPr>
            <a:xfrm>
              <a:off x="3207603" y="2369059"/>
              <a:ext cx="851323" cy="369332"/>
            </a:xfrm>
            <a:prstGeom prst="rect">
              <a:avLst/>
            </a:prstGeom>
            <a:noFill/>
          </p:spPr>
          <p:txBody>
            <a:bodyPr wrap="none" rtlCol="0">
              <a:spAutoFit/>
            </a:bodyPr>
            <a:lstStyle/>
            <a:p>
              <a:r>
                <a:rPr lang="en-US" dirty="0"/>
                <a:t>Block 1</a:t>
              </a:r>
            </a:p>
          </p:txBody>
        </p:sp>
        <p:sp>
          <p:nvSpPr>
            <p:cNvPr id="14" name="Rectangle 13">
              <a:extLst>
                <a:ext uri="{FF2B5EF4-FFF2-40B4-BE49-F238E27FC236}">
                  <a16:creationId xmlns:a16="http://schemas.microsoft.com/office/drawing/2014/main" id="{0B02F228-0A4C-BF48-92DE-9D27FC67F78D}"/>
                </a:ext>
              </a:extLst>
            </p:cNvPr>
            <p:cNvSpPr/>
            <p:nvPr/>
          </p:nvSpPr>
          <p:spPr>
            <a:xfrm>
              <a:off x="333949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5" name="Rectangle 14">
              <a:extLst>
                <a:ext uri="{FF2B5EF4-FFF2-40B4-BE49-F238E27FC236}">
                  <a16:creationId xmlns:a16="http://schemas.microsoft.com/office/drawing/2014/main" id="{F4166023-7C5F-7149-AA64-9281BD705976}"/>
                </a:ext>
              </a:extLst>
            </p:cNvPr>
            <p:cNvSpPr/>
            <p:nvPr/>
          </p:nvSpPr>
          <p:spPr>
            <a:xfrm>
              <a:off x="333589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16" name="Rectangle 15">
              <a:extLst>
                <a:ext uri="{FF2B5EF4-FFF2-40B4-BE49-F238E27FC236}">
                  <a16:creationId xmlns:a16="http://schemas.microsoft.com/office/drawing/2014/main" id="{783C2C49-E683-F741-934C-730C3AF85B61}"/>
                </a:ext>
              </a:extLst>
            </p:cNvPr>
            <p:cNvSpPr/>
            <p:nvPr/>
          </p:nvSpPr>
          <p:spPr>
            <a:xfrm>
              <a:off x="333589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44" name="Group 43">
            <a:extLst>
              <a:ext uri="{FF2B5EF4-FFF2-40B4-BE49-F238E27FC236}">
                <a16:creationId xmlns:a16="http://schemas.microsoft.com/office/drawing/2014/main" id="{F5AA2180-BAE3-A542-B0F9-73265667A4A8}"/>
              </a:ext>
            </a:extLst>
          </p:cNvPr>
          <p:cNvGrpSpPr/>
          <p:nvPr/>
        </p:nvGrpSpPr>
        <p:grpSpPr>
          <a:xfrm>
            <a:off x="5389418" y="2369059"/>
            <a:ext cx="1815500" cy="3013640"/>
            <a:chOff x="5389418" y="2369059"/>
            <a:chExt cx="1815500" cy="3013640"/>
          </a:xfrm>
        </p:grpSpPr>
        <p:sp>
          <p:nvSpPr>
            <p:cNvPr id="17" name="Rectangle 16">
              <a:extLst>
                <a:ext uri="{FF2B5EF4-FFF2-40B4-BE49-F238E27FC236}">
                  <a16:creationId xmlns:a16="http://schemas.microsoft.com/office/drawing/2014/main" id="{753D43C8-7D44-5848-8106-B097B3BB90DA}"/>
                </a:ext>
              </a:extLst>
            </p:cNvPr>
            <p:cNvSpPr/>
            <p:nvPr/>
          </p:nvSpPr>
          <p:spPr>
            <a:xfrm>
              <a:off x="538941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TextBox 17">
              <a:extLst>
                <a:ext uri="{FF2B5EF4-FFF2-40B4-BE49-F238E27FC236}">
                  <a16:creationId xmlns:a16="http://schemas.microsoft.com/office/drawing/2014/main" id="{6763BDA2-6384-1147-A840-BF76F459837D}"/>
                </a:ext>
              </a:extLst>
            </p:cNvPr>
            <p:cNvSpPr txBox="1"/>
            <p:nvPr/>
          </p:nvSpPr>
          <p:spPr>
            <a:xfrm>
              <a:off x="5389418" y="2369059"/>
              <a:ext cx="851323" cy="369332"/>
            </a:xfrm>
            <a:prstGeom prst="rect">
              <a:avLst/>
            </a:prstGeom>
            <a:noFill/>
          </p:spPr>
          <p:txBody>
            <a:bodyPr wrap="none" rtlCol="0">
              <a:spAutoFit/>
            </a:bodyPr>
            <a:lstStyle/>
            <a:p>
              <a:r>
                <a:rPr lang="en-US" dirty="0"/>
                <a:t>Block 2</a:t>
              </a:r>
            </a:p>
          </p:txBody>
        </p:sp>
        <p:sp>
          <p:nvSpPr>
            <p:cNvPr id="19" name="Rectangle 18">
              <a:extLst>
                <a:ext uri="{FF2B5EF4-FFF2-40B4-BE49-F238E27FC236}">
                  <a16:creationId xmlns:a16="http://schemas.microsoft.com/office/drawing/2014/main" id="{8E3CABD3-1178-B14E-A4DA-1F9A9310BE59}"/>
                </a:ext>
              </a:extLst>
            </p:cNvPr>
            <p:cNvSpPr/>
            <p:nvPr/>
          </p:nvSpPr>
          <p:spPr>
            <a:xfrm>
              <a:off x="552131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0" name="Rectangle 19">
              <a:extLst>
                <a:ext uri="{FF2B5EF4-FFF2-40B4-BE49-F238E27FC236}">
                  <a16:creationId xmlns:a16="http://schemas.microsoft.com/office/drawing/2014/main" id="{B9CC8A56-4581-4D4B-B85C-FAF97F86548B}"/>
                </a:ext>
              </a:extLst>
            </p:cNvPr>
            <p:cNvSpPr/>
            <p:nvPr/>
          </p:nvSpPr>
          <p:spPr>
            <a:xfrm>
              <a:off x="551771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1" name="Rectangle 20">
              <a:extLst>
                <a:ext uri="{FF2B5EF4-FFF2-40B4-BE49-F238E27FC236}">
                  <a16:creationId xmlns:a16="http://schemas.microsoft.com/office/drawing/2014/main" id="{AB351013-AD3C-AC4E-B4D4-B0D002226FB7}"/>
                </a:ext>
              </a:extLst>
            </p:cNvPr>
            <p:cNvSpPr/>
            <p:nvPr/>
          </p:nvSpPr>
          <p:spPr>
            <a:xfrm>
              <a:off x="551771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45" name="Group 44">
            <a:extLst>
              <a:ext uri="{FF2B5EF4-FFF2-40B4-BE49-F238E27FC236}">
                <a16:creationId xmlns:a16="http://schemas.microsoft.com/office/drawing/2014/main" id="{41C8DC5F-18D6-1B4D-879F-612B59EAFA21}"/>
              </a:ext>
            </a:extLst>
          </p:cNvPr>
          <p:cNvGrpSpPr/>
          <p:nvPr/>
        </p:nvGrpSpPr>
        <p:grpSpPr>
          <a:xfrm>
            <a:off x="7571233" y="2369059"/>
            <a:ext cx="1815500" cy="3013640"/>
            <a:chOff x="7571233" y="2369059"/>
            <a:chExt cx="1815500" cy="3013640"/>
          </a:xfrm>
        </p:grpSpPr>
        <p:sp>
          <p:nvSpPr>
            <p:cNvPr id="22" name="Rectangle 21">
              <a:extLst>
                <a:ext uri="{FF2B5EF4-FFF2-40B4-BE49-F238E27FC236}">
                  <a16:creationId xmlns:a16="http://schemas.microsoft.com/office/drawing/2014/main" id="{C3595DF2-D941-C748-B7E4-F4E19BB68031}"/>
                </a:ext>
              </a:extLst>
            </p:cNvPr>
            <p:cNvSpPr/>
            <p:nvPr/>
          </p:nvSpPr>
          <p:spPr>
            <a:xfrm>
              <a:off x="757123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Box 22">
              <a:extLst>
                <a:ext uri="{FF2B5EF4-FFF2-40B4-BE49-F238E27FC236}">
                  <a16:creationId xmlns:a16="http://schemas.microsoft.com/office/drawing/2014/main" id="{1E2E0B6E-51FC-684A-94CD-37F3C15A88F0}"/>
                </a:ext>
              </a:extLst>
            </p:cNvPr>
            <p:cNvSpPr txBox="1"/>
            <p:nvPr/>
          </p:nvSpPr>
          <p:spPr>
            <a:xfrm>
              <a:off x="7571233" y="2369059"/>
              <a:ext cx="851323" cy="369332"/>
            </a:xfrm>
            <a:prstGeom prst="rect">
              <a:avLst/>
            </a:prstGeom>
            <a:noFill/>
          </p:spPr>
          <p:txBody>
            <a:bodyPr wrap="none" rtlCol="0">
              <a:spAutoFit/>
            </a:bodyPr>
            <a:lstStyle/>
            <a:p>
              <a:r>
                <a:rPr lang="en-US" dirty="0"/>
                <a:t>Block 3</a:t>
              </a:r>
            </a:p>
          </p:txBody>
        </p:sp>
        <p:sp>
          <p:nvSpPr>
            <p:cNvPr id="24" name="Rectangle 23">
              <a:extLst>
                <a:ext uri="{FF2B5EF4-FFF2-40B4-BE49-F238E27FC236}">
                  <a16:creationId xmlns:a16="http://schemas.microsoft.com/office/drawing/2014/main" id="{1C61492F-7E40-CB44-B69F-DC22E117CD87}"/>
                </a:ext>
              </a:extLst>
            </p:cNvPr>
            <p:cNvSpPr/>
            <p:nvPr/>
          </p:nvSpPr>
          <p:spPr>
            <a:xfrm>
              <a:off x="770312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5A65F6AF-8F48-7841-804C-AA088A4EA340}"/>
                </a:ext>
              </a:extLst>
            </p:cNvPr>
            <p:cNvSpPr/>
            <p:nvPr/>
          </p:nvSpPr>
          <p:spPr>
            <a:xfrm>
              <a:off x="769952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6" name="Rectangle 25">
              <a:extLst>
                <a:ext uri="{FF2B5EF4-FFF2-40B4-BE49-F238E27FC236}">
                  <a16:creationId xmlns:a16="http://schemas.microsoft.com/office/drawing/2014/main" id="{F04038C4-A67B-284B-88AB-DBD491A2A5EA}"/>
                </a:ext>
              </a:extLst>
            </p:cNvPr>
            <p:cNvSpPr/>
            <p:nvPr/>
          </p:nvSpPr>
          <p:spPr>
            <a:xfrm>
              <a:off x="769952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grpSp>
      <p:cxnSp>
        <p:nvCxnSpPr>
          <p:cNvPr id="28" name="Straight Arrow Connector 27">
            <a:extLst>
              <a:ext uri="{FF2B5EF4-FFF2-40B4-BE49-F238E27FC236}">
                <a16:creationId xmlns:a16="http://schemas.microsoft.com/office/drawing/2014/main" id="{DDEEDB48-45C8-4C44-9F82-F7CEBBE84EA7}"/>
              </a:ext>
            </a:extLst>
          </p:cNvPr>
          <p:cNvCxnSpPr>
            <a:cxnSpLocks/>
            <a:stCxn id="15" idx="1"/>
            <a:endCxn id="11" idx="3"/>
          </p:cNvCxnSpPr>
          <p:nvPr/>
        </p:nvCxnSpPr>
        <p:spPr>
          <a:xfrm flipH="1" flipV="1">
            <a:off x="2749847" y="3141691"/>
            <a:ext cx="586048" cy="85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C6D45F5-FFA3-DC4B-B9B1-01FB6F7DC5D5}"/>
              </a:ext>
            </a:extLst>
          </p:cNvPr>
          <p:cNvCxnSpPr>
            <a:stCxn id="20" idx="1"/>
            <a:endCxn id="14" idx="3"/>
          </p:cNvCxnSpPr>
          <p:nvPr/>
        </p:nvCxnSpPr>
        <p:spPr>
          <a:xfrm flipH="1" flipV="1">
            <a:off x="489841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73F0AF8-163D-9C49-929C-8B47FCAD9D5B}"/>
              </a:ext>
            </a:extLst>
          </p:cNvPr>
          <p:cNvCxnSpPr>
            <a:stCxn id="25" idx="1"/>
            <a:endCxn id="19" idx="3"/>
          </p:cNvCxnSpPr>
          <p:nvPr/>
        </p:nvCxnSpPr>
        <p:spPr>
          <a:xfrm flipH="1" flipV="1">
            <a:off x="7080227"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5C3343F1-B141-F044-9B4F-C32045B5D839}"/>
              </a:ext>
            </a:extLst>
          </p:cNvPr>
          <p:cNvGrpSpPr/>
          <p:nvPr/>
        </p:nvGrpSpPr>
        <p:grpSpPr>
          <a:xfrm>
            <a:off x="9753048" y="2369059"/>
            <a:ext cx="1815500" cy="3013640"/>
            <a:chOff x="9753048" y="2369059"/>
            <a:chExt cx="1815500" cy="3013640"/>
          </a:xfrm>
        </p:grpSpPr>
        <p:sp>
          <p:nvSpPr>
            <p:cNvPr id="33" name="Rectangle 32">
              <a:extLst>
                <a:ext uri="{FF2B5EF4-FFF2-40B4-BE49-F238E27FC236}">
                  <a16:creationId xmlns:a16="http://schemas.microsoft.com/office/drawing/2014/main" id="{4271C7E8-13DC-D140-95D4-D681B359664D}"/>
                </a:ext>
              </a:extLst>
            </p:cNvPr>
            <p:cNvSpPr/>
            <p:nvPr/>
          </p:nvSpPr>
          <p:spPr>
            <a:xfrm>
              <a:off x="975304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F295500C-CF28-1148-8CAC-9648DC274AE2}"/>
                </a:ext>
              </a:extLst>
            </p:cNvPr>
            <p:cNvSpPr txBox="1"/>
            <p:nvPr/>
          </p:nvSpPr>
          <p:spPr>
            <a:xfrm>
              <a:off x="9753048" y="2369059"/>
              <a:ext cx="851323" cy="369332"/>
            </a:xfrm>
            <a:prstGeom prst="rect">
              <a:avLst/>
            </a:prstGeom>
            <a:noFill/>
          </p:spPr>
          <p:txBody>
            <a:bodyPr wrap="none" rtlCol="0">
              <a:spAutoFit/>
            </a:bodyPr>
            <a:lstStyle/>
            <a:p>
              <a:r>
                <a:rPr lang="en-US" dirty="0"/>
                <a:t>Block 4</a:t>
              </a:r>
            </a:p>
          </p:txBody>
        </p:sp>
        <p:sp>
          <p:nvSpPr>
            <p:cNvPr id="35" name="Rectangle 34">
              <a:extLst>
                <a:ext uri="{FF2B5EF4-FFF2-40B4-BE49-F238E27FC236}">
                  <a16:creationId xmlns:a16="http://schemas.microsoft.com/office/drawing/2014/main" id="{940AEAD0-6C1D-1848-A4B5-30325127DFB6}"/>
                </a:ext>
              </a:extLst>
            </p:cNvPr>
            <p:cNvSpPr/>
            <p:nvPr/>
          </p:nvSpPr>
          <p:spPr>
            <a:xfrm>
              <a:off x="988494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6" name="Rectangle 35">
              <a:extLst>
                <a:ext uri="{FF2B5EF4-FFF2-40B4-BE49-F238E27FC236}">
                  <a16:creationId xmlns:a16="http://schemas.microsoft.com/office/drawing/2014/main" id="{7D31B95F-74C0-F343-B15E-4202807B9994}"/>
                </a:ext>
              </a:extLst>
            </p:cNvPr>
            <p:cNvSpPr/>
            <p:nvPr/>
          </p:nvSpPr>
          <p:spPr>
            <a:xfrm>
              <a:off x="988134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37" name="Rectangle 36">
              <a:extLst>
                <a:ext uri="{FF2B5EF4-FFF2-40B4-BE49-F238E27FC236}">
                  <a16:creationId xmlns:a16="http://schemas.microsoft.com/office/drawing/2014/main" id="{A69DC191-E16F-C84E-8DD6-739FEE894FCB}"/>
                </a:ext>
              </a:extLst>
            </p:cNvPr>
            <p:cNvSpPr/>
            <p:nvPr/>
          </p:nvSpPr>
          <p:spPr>
            <a:xfrm>
              <a:off x="988134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grpSp>
      <p:cxnSp>
        <p:nvCxnSpPr>
          <p:cNvPr id="40" name="Straight Arrow Connector 39">
            <a:extLst>
              <a:ext uri="{FF2B5EF4-FFF2-40B4-BE49-F238E27FC236}">
                <a16:creationId xmlns:a16="http://schemas.microsoft.com/office/drawing/2014/main" id="{0BC74E34-135C-1241-9EC1-4BD9B2C9B677}"/>
              </a:ext>
            </a:extLst>
          </p:cNvPr>
          <p:cNvCxnSpPr>
            <a:stCxn id="36" idx="1"/>
            <a:endCxn id="24" idx="3"/>
          </p:cNvCxnSpPr>
          <p:nvPr/>
        </p:nvCxnSpPr>
        <p:spPr>
          <a:xfrm flipH="1" flipV="1">
            <a:off x="926204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9FD42F3A-9E41-DE4D-B652-D2A15B6AEB70}"/>
              </a:ext>
            </a:extLst>
          </p:cNvPr>
          <p:cNvSpPr>
            <a:spLocks noGrp="1"/>
          </p:cNvSpPr>
          <p:nvPr>
            <p:ph idx="1"/>
          </p:nvPr>
        </p:nvSpPr>
        <p:spPr>
          <a:xfrm>
            <a:off x="1141413" y="1549242"/>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22001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15</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1"/>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[7]</a:t>
            </a:r>
          </a:p>
          <a:p>
            <a:r>
              <a:rPr lang="en-US" sz="2000" dirty="0"/>
              <a:t>Introduced by Sergei Popov</a:t>
            </a:r>
            <a:r>
              <a:rPr lang="en-US" sz="2000" dirty="0">
                <a:solidFill>
                  <a:schemeClr val="accent5"/>
                </a:solidFill>
              </a:rPr>
              <a:t> </a:t>
            </a:r>
            <a:r>
              <a:rPr lang="en-US" sz="2000" dirty="0"/>
              <a:t>as the</a:t>
            </a:r>
            <a:r>
              <a:rPr lang="en-US" sz="2000" dirty="0">
                <a:solidFill>
                  <a:schemeClr val="accent5"/>
                </a:solidFill>
              </a:rPr>
              <a:t> data structure used to store the information for IOTA</a:t>
            </a:r>
            <a:r>
              <a:rPr lang="en-US" sz="2000" dirty="0"/>
              <a:t>,</a:t>
            </a:r>
            <a:r>
              <a:rPr lang="en-US" sz="2000" dirty="0">
                <a:solidFill>
                  <a:schemeClr val="accent5"/>
                </a:solidFill>
              </a:rPr>
              <a:t> </a:t>
            </a:r>
            <a:r>
              <a:rPr lang="en-US" sz="2000" dirty="0"/>
              <a:t>a cryptocurrency for the IoT industry.</a:t>
            </a:r>
          </a:p>
          <a:p>
            <a:r>
              <a:rPr lang="en-US" sz="2000" dirty="0"/>
              <a:t>Directed acyclic graph (DAG).</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16</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[7]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[7]</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Obtained in the following way. When a new transaction arrives, it must approve one or two previous transactions. These approvals are represented by directed edges from the new transaction to the other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17</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[7] S. Popov, “The Tangle,” 2018.</a:t>
            </a:r>
          </a:p>
        </p:txBody>
      </p:sp>
    </p:spTree>
    <p:extLst>
      <p:ext uri="{BB962C8B-B14F-4D97-AF65-F5344CB8AC3E}">
        <p14:creationId xmlns:p14="http://schemas.microsoft.com/office/powerpoint/2010/main" val="67348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18</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042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grpSp>
        <p:nvGrpSpPr>
          <p:cNvPr id="8" name="Group 7">
            <a:extLst>
              <a:ext uri="{FF2B5EF4-FFF2-40B4-BE49-F238E27FC236}">
                <a16:creationId xmlns:a16="http://schemas.microsoft.com/office/drawing/2014/main" id="{61E1D040-3068-3B4B-92BC-89D5CB0F2BB9}"/>
              </a:ext>
            </a:extLst>
          </p:cNvPr>
          <p:cNvGrpSpPr/>
          <p:nvPr/>
        </p:nvGrpSpPr>
        <p:grpSpPr>
          <a:xfrm>
            <a:off x="840931" y="2809367"/>
            <a:ext cx="2327432" cy="1213080"/>
            <a:chOff x="1059038" y="2367589"/>
            <a:chExt cx="1815500" cy="1213080"/>
          </a:xfrm>
        </p:grpSpPr>
        <p:sp>
          <p:nvSpPr>
            <p:cNvPr id="10" name="Rectangle 9">
              <a:extLst>
                <a:ext uri="{FF2B5EF4-FFF2-40B4-BE49-F238E27FC236}">
                  <a16:creationId xmlns:a16="http://schemas.microsoft.com/office/drawing/2014/main" id="{1200D883-53E0-E843-9C22-FEEFBF4AC984}"/>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1DAEC19D-7CB4-C74A-8BAB-E4E7D879FEEF}"/>
                </a:ext>
              </a:extLst>
            </p:cNvPr>
            <p:cNvSpPr txBox="1"/>
            <p:nvPr/>
          </p:nvSpPr>
          <p:spPr>
            <a:xfrm>
              <a:off x="1059038" y="2367589"/>
              <a:ext cx="1083658" cy="369332"/>
            </a:xfrm>
            <a:prstGeom prst="rect">
              <a:avLst/>
            </a:prstGeom>
            <a:noFill/>
          </p:spPr>
          <p:txBody>
            <a:bodyPr wrap="none" rtlCol="0">
              <a:spAutoFit/>
            </a:bodyPr>
            <a:lstStyle/>
            <a:p>
              <a:r>
                <a:rPr lang="en-US" dirty="0"/>
                <a:t>Transaction 0</a:t>
              </a:r>
            </a:p>
          </p:txBody>
        </p:sp>
        <p:sp>
          <p:nvSpPr>
            <p:cNvPr id="12" name="Rectangle 11">
              <a:extLst>
                <a:ext uri="{FF2B5EF4-FFF2-40B4-BE49-F238E27FC236}">
                  <a16:creationId xmlns:a16="http://schemas.microsoft.com/office/drawing/2014/main" id="{7FB2CD1F-B9CB-2F49-9BCC-564B6805D075}"/>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7" name="Group 6">
            <a:extLst>
              <a:ext uri="{FF2B5EF4-FFF2-40B4-BE49-F238E27FC236}">
                <a16:creationId xmlns:a16="http://schemas.microsoft.com/office/drawing/2014/main" id="{F2D3447E-12CB-DC4B-9183-5653B72777F8}"/>
              </a:ext>
            </a:extLst>
          </p:cNvPr>
          <p:cNvGrpSpPr/>
          <p:nvPr/>
        </p:nvGrpSpPr>
        <p:grpSpPr>
          <a:xfrm>
            <a:off x="3734605" y="1574391"/>
            <a:ext cx="3479851" cy="2063264"/>
            <a:chOff x="4977526" y="1563340"/>
            <a:chExt cx="3479851" cy="2063264"/>
          </a:xfrm>
        </p:grpSpPr>
        <p:sp>
          <p:nvSpPr>
            <p:cNvPr id="14" name="Rectangle 13">
              <a:extLst>
                <a:ext uri="{FF2B5EF4-FFF2-40B4-BE49-F238E27FC236}">
                  <a16:creationId xmlns:a16="http://schemas.microsoft.com/office/drawing/2014/main" id="{84FAC42B-5030-FD45-BABF-9A650A006F82}"/>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38F4600-D084-1D44-B2EE-F1B04D2079AC}"/>
                </a:ext>
              </a:extLst>
            </p:cNvPr>
            <p:cNvSpPr txBox="1"/>
            <p:nvPr/>
          </p:nvSpPr>
          <p:spPr>
            <a:xfrm>
              <a:off x="4977527" y="1563340"/>
              <a:ext cx="1389226" cy="369332"/>
            </a:xfrm>
            <a:prstGeom prst="rect">
              <a:avLst/>
            </a:prstGeom>
            <a:noFill/>
          </p:spPr>
          <p:txBody>
            <a:bodyPr wrap="none" rtlCol="0">
              <a:spAutoFit/>
            </a:bodyPr>
            <a:lstStyle/>
            <a:p>
              <a:r>
                <a:rPr lang="en-US" dirty="0"/>
                <a:t>Transaction 1</a:t>
              </a:r>
            </a:p>
          </p:txBody>
        </p:sp>
        <p:sp>
          <p:nvSpPr>
            <p:cNvPr id="16" name="Rectangle 15">
              <a:extLst>
                <a:ext uri="{FF2B5EF4-FFF2-40B4-BE49-F238E27FC236}">
                  <a16:creationId xmlns:a16="http://schemas.microsoft.com/office/drawing/2014/main" id="{55988586-4C4A-214E-B449-FEC27AB326AE}"/>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17" name="Rectangle 16">
              <a:extLst>
                <a:ext uri="{FF2B5EF4-FFF2-40B4-BE49-F238E27FC236}">
                  <a16:creationId xmlns:a16="http://schemas.microsoft.com/office/drawing/2014/main" id="{86B767B1-D80E-D940-B8A1-0705CDA9E47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8" name="Rectangle 17">
              <a:extLst>
                <a:ext uri="{FF2B5EF4-FFF2-40B4-BE49-F238E27FC236}">
                  <a16:creationId xmlns:a16="http://schemas.microsoft.com/office/drawing/2014/main" id="{8A0710AF-CF9F-1D44-8927-EC18F7B432B8}"/>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20" name="Group 19">
            <a:extLst>
              <a:ext uri="{FF2B5EF4-FFF2-40B4-BE49-F238E27FC236}">
                <a16:creationId xmlns:a16="http://schemas.microsoft.com/office/drawing/2014/main" id="{85662C15-DF84-E84D-BF9D-702F3D04C3BF}"/>
              </a:ext>
            </a:extLst>
          </p:cNvPr>
          <p:cNvGrpSpPr/>
          <p:nvPr/>
        </p:nvGrpSpPr>
        <p:grpSpPr>
          <a:xfrm>
            <a:off x="3734605" y="3917998"/>
            <a:ext cx="3479851" cy="2063264"/>
            <a:chOff x="4977526" y="1563340"/>
            <a:chExt cx="3479851" cy="2063264"/>
          </a:xfrm>
        </p:grpSpPr>
        <p:sp>
          <p:nvSpPr>
            <p:cNvPr id="21" name="Rectangle 20">
              <a:extLst>
                <a:ext uri="{FF2B5EF4-FFF2-40B4-BE49-F238E27FC236}">
                  <a16:creationId xmlns:a16="http://schemas.microsoft.com/office/drawing/2014/main" id="{DE59198A-190C-0B44-BED5-613D5B5E5191}"/>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TextBox 21">
              <a:extLst>
                <a:ext uri="{FF2B5EF4-FFF2-40B4-BE49-F238E27FC236}">
                  <a16:creationId xmlns:a16="http://schemas.microsoft.com/office/drawing/2014/main" id="{EBC3FFFB-292B-244C-9F24-4CC020F8D79F}"/>
                </a:ext>
              </a:extLst>
            </p:cNvPr>
            <p:cNvSpPr txBox="1"/>
            <p:nvPr/>
          </p:nvSpPr>
          <p:spPr>
            <a:xfrm>
              <a:off x="4977527" y="1563340"/>
              <a:ext cx="1389226" cy="369332"/>
            </a:xfrm>
            <a:prstGeom prst="rect">
              <a:avLst/>
            </a:prstGeom>
            <a:noFill/>
          </p:spPr>
          <p:txBody>
            <a:bodyPr wrap="none" rtlCol="0">
              <a:spAutoFit/>
            </a:bodyPr>
            <a:lstStyle/>
            <a:p>
              <a:r>
                <a:rPr lang="en-US" dirty="0"/>
                <a:t>Transaction 2</a:t>
              </a:r>
            </a:p>
          </p:txBody>
        </p:sp>
        <p:sp>
          <p:nvSpPr>
            <p:cNvPr id="23" name="Rectangle 22">
              <a:extLst>
                <a:ext uri="{FF2B5EF4-FFF2-40B4-BE49-F238E27FC236}">
                  <a16:creationId xmlns:a16="http://schemas.microsoft.com/office/drawing/2014/main" id="{88406C8D-023D-664B-AB0E-47D6A8E1C831}"/>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24" name="Rectangle 23">
              <a:extLst>
                <a:ext uri="{FF2B5EF4-FFF2-40B4-BE49-F238E27FC236}">
                  <a16:creationId xmlns:a16="http://schemas.microsoft.com/office/drawing/2014/main" id="{2C28C9DF-26C9-E240-99B2-6C8006C6D21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2C0568E6-0243-464E-B6BE-9C3B7267CCE2}"/>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53" name="Group 52">
            <a:extLst>
              <a:ext uri="{FF2B5EF4-FFF2-40B4-BE49-F238E27FC236}">
                <a16:creationId xmlns:a16="http://schemas.microsoft.com/office/drawing/2014/main" id="{42BA8B24-BF3A-BE4C-A867-32C3F5DA4201}"/>
              </a:ext>
            </a:extLst>
          </p:cNvPr>
          <p:cNvGrpSpPr/>
          <p:nvPr/>
        </p:nvGrpSpPr>
        <p:grpSpPr>
          <a:xfrm>
            <a:off x="7780698" y="1574391"/>
            <a:ext cx="3479851" cy="2063264"/>
            <a:chOff x="7780697" y="1574391"/>
            <a:chExt cx="3479851" cy="2063264"/>
          </a:xfrm>
        </p:grpSpPr>
        <p:sp>
          <p:nvSpPr>
            <p:cNvPr id="27" name="Rectangle 26">
              <a:extLst>
                <a:ext uri="{FF2B5EF4-FFF2-40B4-BE49-F238E27FC236}">
                  <a16:creationId xmlns:a16="http://schemas.microsoft.com/office/drawing/2014/main" id="{41012EAE-F5F5-D944-B4AD-120C206C7C00}"/>
                </a:ext>
              </a:extLst>
            </p:cNvPr>
            <p:cNvSpPr/>
            <p:nvPr/>
          </p:nvSpPr>
          <p:spPr>
            <a:xfrm>
              <a:off x="7780697" y="1574391"/>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Box 27">
              <a:extLst>
                <a:ext uri="{FF2B5EF4-FFF2-40B4-BE49-F238E27FC236}">
                  <a16:creationId xmlns:a16="http://schemas.microsoft.com/office/drawing/2014/main" id="{4B65EA76-D251-B740-9CDF-A88F867906BF}"/>
                </a:ext>
              </a:extLst>
            </p:cNvPr>
            <p:cNvSpPr txBox="1"/>
            <p:nvPr/>
          </p:nvSpPr>
          <p:spPr>
            <a:xfrm>
              <a:off x="7780698" y="1574391"/>
              <a:ext cx="1389226" cy="369332"/>
            </a:xfrm>
            <a:prstGeom prst="rect">
              <a:avLst/>
            </a:prstGeom>
            <a:noFill/>
          </p:spPr>
          <p:txBody>
            <a:bodyPr wrap="none" rtlCol="0">
              <a:spAutoFit/>
            </a:bodyPr>
            <a:lstStyle/>
            <a:p>
              <a:r>
                <a:rPr lang="en-US" dirty="0"/>
                <a:t>Transaction 3</a:t>
              </a:r>
            </a:p>
          </p:txBody>
        </p:sp>
        <p:sp>
          <p:nvSpPr>
            <p:cNvPr id="29" name="Rectangle 28">
              <a:extLst>
                <a:ext uri="{FF2B5EF4-FFF2-40B4-BE49-F238E27FC236}">
                  <a16:creationId xmlns:a16="http://schemas.microsoft.com/office/drawing/2014/main" id="{537B1FC7-7877-0C4A-9F57-56C916D51DE5}"/>
                </a:ext>
              </a:extLst>
            </p:cNvPr>
            <p:cNvSpPr/>
            <p:nvPr/>
          </p:nvSpPr>
          <p:spPr>
            <a:xfrm>
              <a:off x="7912592"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0" name="Rectangle 29">
              <a:extLst>
                <a:ext uri="{FF2B5EF4-FFF2-40B4-BE49-F238E27FC236}">
                  <a16:creationId xmlns:a16="http://schemas.microsoft.com/office/drawing/2014/main" id="{17C050AE-E343-184B-B3CD-52C748B00659}"/>
                </a:ext>
              </a:extLst>
            </p:cNvPr>
            <p:cNvSpPr/>
            <p:nvPr/>
          </p:nvSpPr>
          <p:spPr>
            <a:xfrm>
              <a:off x="9583520"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1" name="Rectangle 30">
              <a:extLst>
                <a:ext uri="{FF2B5EF4-FFF2-40B4-BE49-F238E27FC236}">
                  <a16:creationId xmlns:a16="http://schemas.microsoft.com/office/drawing/2014/main" id="{F8C8116F-F1A3-C041-819F-37F9DA232261}"/>
                </a:ext>
              </a:extLst>
            </p:cNvPr>
            <p:cNvSpPr/>
            <p:nvPr/>
          </p:nvSpPr>
          <p:spPr>
            <a:xfrm>
              <a:off x="9583519" y="2833511"/>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sp>
          <p:nvSpPr>
            <p:cNvPr id="38" name="Rectangle 37">
              <a:extLst>
                <a:ext uri="{FF2B5EF4-FFF2-40B4-BE49-F238E27FC236}">
                  <a16:creationId xmlns:a16="http://schemas.microsoft.com/office/drawing/2014/main" id="{A50EBF53-AACB-0741-84B0-866C231A6166}"/>
                </a:ext>
              </a:extLst>
            </p:cNvPr>
            <p:cNvSpPr/>
            <p:nvPr/>
          </p:nvSpPr>
          <p:spPr>
            <a:xfrm>
              <a:off x="7912592" y="283231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grpSp>
        <p:nvGrpSpPr>
          <p:cNvPr id="54" name="Group 53">
            <a:extLst>
              <a:ext uri="{FF2B5EF4-FFF2-40B4-BE49-F238E27FC236}">
                <a16:creationId xmlns:a16="http://schemas.microsoft.com/office/drawing/2014/main" id="{7B65EE5F-BA5A-F04F-B6AC-0D4F1297953A}"/>
              </a:ext>
            </a:extLst>
          </p:cNvPr>
          <p:cNvGrpSpPr/>
          <p:nvPr/>
        </p:nvGrpSpPr>
        <p:grpSpPr>
          <a:xfrm>
            <a:off x="7780698" y="3917998"/>
            <a:ext cx="3479851" cy="2063264"/>
            <a:chOff x="7780697" y="3917998"/>
            <a:chExt cx="3479851" cy="2063264"/>
          </a:xfrm>
        </p:grpSpPr>
        <p:sp>
          <p:nvSpPr>
            <p:cNvPr id="33" name="Rectangle 32">
              <a:extLst>
                <a:ext uri="{FF2B5EF4-FFF2-40B4-BE49-F238E27FC236}">
                  <a16:creationId xmlns:a16="http://schemas.microsoft.com/office/drawing/2014/main" id="{246F7321-8020-A341-9BDC-1EF900191734}"/>
                </a:ext>
              </a:extLst>
            </p:cNvPr>
            <p:cNvSpPr/>
            <p:nvPr/>
          </p:nvSpPr>
          <p:spPr>
            <a:xfrm>
              <a:off x="7780697" y="3917998"/>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07DAC489-47FC-C24E-884E-2E79FFB7566B}"/>
                </a:ext>
              </a:extLst>
            </p:cNvPr>
            <p:cNvSpPr txBox="1"/>
            <p:nvPr/>
          </p:nvSpPr>
          <p:spPr>
            <a:xfrm>
              <a:off x="7780698" y="3917998"/>
              <a:ext cx="1389226" cy="369332"/>
            </a:xfrm>
            <a:prstGeom prst="rect">
              <a:avLst/>
            </a:prstGeom>
            <a:noFill/>
          </p:spPr>
          <p:txBody>
            <a:bodyPr wrap="none" rtlCol="0">
              <a:spAutoFit/>
            </a:bodyPr>
            <a:lstStyle/>
            <a:p>
              <a:r>
                <a:rPr lang="en-US" dirty="0"/>
                <a:t>Transaction 4</a:t>
              </a:r>
            </a:p>
          </p:txBody>
        </p:sp>
        <p:sp>
          <p:nvSpPr>
            <p:cNvPr id="35" name="Rectangle 34">
              <a:extLst>
                <a:ext uri="{FF2B5EF4-FFF2-40B4-BE49-F238E27FC236}">
                  <a16:creationId xmlns:a16="http://schemas.microsoft.com/office/drawing/2014/main" id="{DB464699-FE79-3248-9007-F69CAA81B55B}"/>
                </a:ext>
              </a:extLst>
            </p:cNvPr>
            <p:cNvSpPr/>
            <p:nvPr/>
          </p:nvSpPr>
          <p:spPr>
            <a:xfrm>
              <a:off x="7912592"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6" name="Rectangle 35">
              <a:extLst>
                <a:ext uri="{FF2B5EF4-FFF2-40B4-BE49-F238E27FC236}">
                  <a16:creationId xmlns:a16="http://schemas.microsoft.com/office/drawing/2014/main" id="{0200DCCF-8346-6C4A-8C4A-256BC5B6A285}"/>
                </a:ext>
              </a:extLst>
            </p:cNvPr>
            <p:cNvSpPr/>
            <p:nvPr/>
          </p:nvSpPr>
          <p:spPr>
            <a:xfrm>
              <a:off x="9583520"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7" name="Rectangle 36">
              <a:extLst>
                <a:ext uri="{FF2B5EF4-FFF2-40B4-BE49-F238E27FC236}">
                  <a16:creationId xmlns:a16="http://schemas.microsoft.com/office/drawing/2014/main" id="{05954138-6EFE-9246-97AE-682E612F03CA}"/>
                </a:ext>
              </a:extLst>
            </p:cNvPr>
            <p:cNvSpPr/>
            <p:nvPr/>
          </p:nvSpPr>
          <p:spPr>
            <a:xfrm>
              <a:off x="9583519"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sp>
          <p:nvSpPr>
            <p:cNvPr id="39" name="Rectangle 38">
              <a:extLst>
                <a:ext uri="{FF2B5EF4-FFF2-40B4-BE49-F238E27FC236}">
                  <a16:creationId xmlns:a16="http://schemas.microsoft.com/office/drawing/2014/main" id="{14FBE67B-A087-3543-9A0C-623326077C0B}"/>
                </a:ext>
              </a:extLst>
            </p:cNvPr>
            <p:cNvSpPr/>
            <p:nvPr/>
          </p:nvSpPr>
          <p:spPr>
            <a:xfrm>
              <a:off x="7928575"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cxnSp>
        <p:nvCxnSpPr>
          <p:cNvPr id="41" name="Straight Arrow Connector 40">
            <a:extLst>
              <a:ext uri="{FF2B5EF4-FFF2-40B4-BE49-F238E27FC236}">
                <a16:creationId xmlns:a16="http://schemas.microsoft.com/office/drawing/2014/main" id="{66E45CFE-0380-DB45-93A6-CC7DA7699077}"/>
              </a:ext>
            </a:extLst>
          </p:cNvPr>
          <p:cNvCxnSpPr>
            <a:stCxn id="16" idx="1"/>
            <a:endCxn id="12" idx="3"/>
          </p:cNvCxnSpPr>
          <p:nvPr/>
        </p:nvCxnSpPr>
        <p:spPr>
          <a:xfrm flipH="1">
            <a:off x="3008512" y="2348493"/>
            <a:ext cx="857988" cy="1234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C2EFDB1-E5AB-9C42-B081-05EDA83348CF}"/>
              </a:ext>
            </a:extLst>
          </p:cNvPr>
          <p:cNvCxnSpPr>
            <a:stCxn id="23" idx="1"/>
            <a:endCxn id="12" idx="3"/>
          </p:cNvCxnSpPr>
          <p:nvPr/>
        </p:nvCxnSpPr>
        <p:spPr>
          <a:xfrm flipH="1" flipV="1">
            <a:off x="3008512" y="3583469"/>
            <a:ext cx="857988" cy="110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AF87792-4504-564B-8983-B2830907F38C}"/>
              </a:ext>
            </a:extLst>
          </p:cNvPr>
          <p:cNvCxnSpPr>
            <a:stCxn id="29" idx="1"/>
            <a:endCxn id="17" idx="3"/>
          </p:cNvCxnSpPr>
          <p:nvPr/>
        </p:nvCxnSpPr>
        <p:spPr>
          <a:xfrm flipH="1">
            <a:off x="7096344" y="2348493"/>
            <a:ext cx="81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CAAADB-008F-944E-977E-05AF2C4C8DB9}"/>
              </a:ext>
            </a:extLst>
          </p:cNvPr>
          <p:cNvCxnSpPr>
            <a:cxnSpLocks/>
            <a:stCxn id="38" idx="1"/>
            <a:endCxn id="24" idx="3"/>
          </p:cNvCxnSpPr>
          <p:nvPr/>
        </p:nvCxnSpPr>
        <p:spPr>
          <a:xfrm flipH="1">
            <a:off x="7096344" y="3153752"/>
            <a:ext cx="816249" cy="153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C58999D-2F0E-AF4E-90CA-B879F38737EC}"/>
              </a:ext>
            </a:extLst>
          </p:cNvPr>
          <p:cNvCxnSpPr>
            <a:stCxn id="35" idx="1"/>
            <a:endCxn id="17" idx="3"/>
          </p:cNvCxnSpPr>
          <p:nvPr/>
        </p:nvCxnSpPr>
        <p:spPr>
          <a:xfrm flipH="1" flipV="1">
            <a:off x="7096344" y="2348494"/>
            <a:ext cx="816249" cy="2343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CAB0A54-D4C5-0743-B53E-57CFB467F5AC}"/>
              </a:ext>
            </a:extLst>
          </p:cNvPr>
          <p:cNvCxnSpPr>
            <a:stCxn id="39" idx="1"/>
            <a:endCxn id="24" idx="3"/>
          </p:cNvCxnSpPr>
          <p:nvPr/>
        </p:nvCxnSpPr>
        <p:spPr>
          <a:xfrm flipH="1" flipV="1">
            <a:off x="7096343" y="4692100"/>
            <a:ext cx="832232" cy="80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Content Placeholder 2">
            <a:extLst>
              <a:ext uri="{FF2B5EF4-FFF2-40B4-BE49-F238E27FC236}">
                <a16:creationId xmlns:a16="http://schemas.microsoft.com/office/drawing/2014/main" id="{6D261A74-8172-244C-AEB1-57958582C251}"/>
              </a:ext>
            </a:extLst>
          </p:cNvPr>
          <p:cNvSpPr>
            <a:spLocks noGrp="1"/>
          </p:cNvSpPr>
          <p:nvPr>
            <p:ph idx="1"/>
          </p:nvPr>
        </p:nvSpPr>
        <p:spPr>
          <a:xfrm>
            <a:off x="1141413" y="939643"/>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16565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There are </a:t>
            </a:r>
            <a:r>
              <a:rPr lang="en-US" sz="2000" dirty="0">
                <a:solidFill>
                  <a:schemeClr val="accent5"/>
                </a:solidFill>
              </a:rPr>
              <a:t>transactions </a:t>
            </a:r>
            <a:r>
              <a:rPr lang="en-US" sz="2000" dirty="0"/>
              <a:t>which have an index, a timestamp, and a hash among other fields.</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19</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6"/>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a:t>
            </a:r>
            <a:r>
              <a:rPr lang="en-US" dirty="0">
                <a:solidFill>
                  <a:schemeClr val="accent5"/>
                </a:solidFill>
              </a:rPr>
              <a:t>distributed ledger</a:t>
            </a:r>
            <a:r>
              <a:rPr lang="en-US" dirty="0"/>
              <a:t>,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r>
              <a:rPr lang="en-US" baseline="30000" dirty="0"/>
              <a:t>[19]</a:t>
            </a:r>
          </a:p>
          <a:p>
            <a:r>
              <a:rPr lang="en-US" dirty="0"/>
              <a:t>Researchers around the world are proposing </a:t>
            </a:r>
            <a:r>
              <a:rPr lang="en-US" dirty="0">
                <a:solidFill>
                  <a:schemeClr val="accent5"/>
                </a:solidFill>
              </a:rPr>
              <a:t>other types of data structures that can respond to some of the limitations of the blockchain</a:t>
            </a:r>
            <a:r>
              <a:rPr lang="en-US" dirty="0"/>
              <a:t>.</a:t>
            </a:r>
            <a:r>
              <a:rPr lang="en-US" baseline="30000" dirty="0"/>
              <a:t>[5]</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7E964541-177C-DA4D-BB92-46BF76A118E8}"/>
              </a:ext>
            </a:extLst>
          </p:cNvPr>
          <p:cNvSpPr txBox="1"/>
          <p:nvPr/>
        </p:nvSpPr>
        <p:spPr>
          <a:xfrm>
            <a:off x="1268023" y="5942744"/>
            <a:ext cx="9212408" cy="646331"/>
          </a:xfrm>
          <a:prstGeom prst="rect">
            <a:avLst/>
          </a:prstGeom>
          <a:noFill/>
        </p:spPr>
        <p:txBody>
          <a:bodyPr wrap="square" rtlCol="0">
            <a:spAutoFit/>
          </a:bodyPr>
          <a:lstStyle/>
          <a:p>
            <a:r>
              <a:rPr lang="en-US" sz="1200" dirty="0"/>
              <a:t>[19] UK Government - Office for Science, “Distributed Ledger Technology: beyond block chain,” London, 2016.</a:t>
            </a:r>
          </a:p>
          <a:p>
            <a:r>
              <a:rPr lang="en-US" sz="1200" dirty="0"/>
              <a:t>[5] N. </a:t>
            </a:r>
            <a:r>
              <a:rPr lang="en-US" sz="1200" dirty="0" err="1"/>
              <a:t>Kannengießer</a:t>
            </a:r>
            <a:r>
              <a:rPr lang="en-US" sz="1200" dirty="0"/>
              <a:t>, S. </a:t>
            </a:r>
            <a:r>
              <a:rPr lang="en-US" sz="1200" dirty="0" err="1"/>
              <a:t>Lins</a:t>
            </a:r>
            <a:r>
              <a:rPr lang="en-US" sz="1200" dirty="0"/>
              <a:t>, T. </a:t>
            </a:r>
            <a:r>
              <a:rPr lang="en-US" sz="1200" dirty="0" err="1"/>
              <a:t>Dehling</a:t>
            </a:r>
            <a:r>
              <a:rPr lang="en-US" sz="1200" dirty="0"/>
              <a:t>, and A. </a:t>
            </a:r>
            <a:r>
              <a:rPr lang="en-US" sz="1200" dirty="0" err="1"/>
              <a:t>Sunyaev</a:t>
            </a:r>
            <a:r>
              <a:rPr lang="en-US" sz="1200" dirty="0"/>
              <a:t>, “What Does Not Fit Can be Made to Fit! Trade-Offs in Distributed Ledger Technology Designs,” in Proceedings of the 52nd Hawaii International Conference on System Sciences, 2019. </a:t>
            </a:r>
          </a:p>
        </p:txBody>
      </p:sp>
    </p:spTree>
    <p:extLst>
      <p:ext uri="{BB962C8B-B14F-4D97-AF65-F5344CB8AC3E}">
        <p14:creationId xmlns:p14="http://schemas.microsoft.com/office/powerpoint/2010/main" val="682991461"/>
      </p:ext>
    </p:extLst>
  </p:cSld>
  <p:clrMapOvr>
    <a:masterClrMapping/>
  </p:clrMapOvr>
  <mc:AlternateContent xmlns:mc="http://schemas.openxmlformats.org/markup-compatibility/2006" xmlns:p14="http://schemas.microsoft.com/office/powerpoint/2010/main">
    <mc:Choice Requires="p14">
      <p:transition spd="slow" p14:dur="2000" advTm="1016"/>
    </mc:Choice>
    <mc:Fallback xmlns="">
      <p:transition spd="slow" advTm="10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[8]</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5" y="6334477"/>
            <a:ext cx="6747553" cy="307777"/>
          </a:xfrm>
          <a:prstGeom prst="rect">
            <a:avLst/>
          </a:prstGeom>
          <a:noFill/>
        </p:spPr>
        <p:txBody>
          <a:bodyPr wrap="none" rtlCol="0">
            <a:spAutoFit/>
          </a:bodyPr>
          <a:lstStyle/>
          <a:p>
            <a:r>
              <a:rPr lang="en-US" sz="1400" dirty="0"/>
              <a:t>[8]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[8]</a:t>
            </a:r>
          </a:p>
          <a:p>
            <a:r>
              <a:rPr lang="en-US" sz="2000" dirty="0"/>
              <a:t>Every node in the network stores </a:t>
            </a:r>
            <a:r>
              <a:rPr lang="en-US" sz="2000" dirty="0">
                <a:solidFill>
                  <a:schemeClr val="accent5"/>
                </a:solidFill>
              </a:rPr>
              <a:t>a ledger composed of its own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5" y="6334477"/>
            <a:ext cx="6747553" cy="307777"/>
          </a:xfrm>
          <a:prstGeom prst="rect">
            <a:avLst/>
          </a:prstGeom>
          <a:noFill/>
        </p:spPr>
        <p:txBody>
          <a:bodyPr wrap="none" rtlCol="0">
            <a:spAutoFit/>
          </a:bodyPr>
          <a:lstStyle/>
          <a:p>
            <a:r>
              <a:rPr lang="en-US" sz="1400" dirty="0"/>
              <a:t>[8]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94828"/>
            <a:ext cx="9905998" cy="81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17" name="Content Placeholder 2">
            <a:extLst>
              <a:ext uri="{FF2B5EF4-FFF2-40B4-BE49-F238E27FC236}">
                <a16:creationId xmlns:a16="http://schemas.microsoft.com/office/drawing/2014/main" id="{9F01FBF3-CC9C-3341-8E84-526872C729FD}"/>
              </a:ext>
            </a:extLst>
          </p:cNvPr>
          <p:cNvSpPr>
            <a:spLocks noGrp="1"/>
          </p:cNvSpPr>
          <p:nvPr>
            <p:ph idx="1"/>
          </p:nvPr>
        </p:nvSpPr>
        <p:spPr>
          <a:xfrm>
            <a:off x="1141413" y="939643"/>
            <a:ext cx="9905999" cy="492134"/>
          </a:xfrm>
        </p:spPr>
        <p:txBody>
          <a:bodyPr>
            <a:noAutofit/>
          </a:bodyPr>
          <a:lstStyle/>
          <a:p>
            <a:pPr marL="0" indent="0">
              <a:buNone/>
            </a:pPr>
            <a:r>
              <a:rPr lang="en-US" sz="2000" dirty="0">
                <a:solidFill>
                  <a:schemeClr val="accent5"/>
                </a:solidFill>
              </a:rPr>
              <a:t>Common Scenario of Transaction Interactions</a:t>
            </a:r>
          </a:p>
        </p:txBody>
      </p:sp>
      <p:grpSp>
        <p:nvGrpSpPr>
          <p:cNvPr id="69" name="Group 68">
            <a:extLst>
              <a:ext uri="{FF2B5EF4-FFF2-40B4-BE49-F238E27FC236}">
                <a16:creationId xmlns:a16="http://schemas.microsoft.com/office/drawing/2014/main" id="{FED83CD9-2AFE-C24F-8AEB-C0DDDB99F218}"/>
              </a:ext>
            </a:extLst>
          </p:cNvPr>
          <p:cNvGrpSpPr/>
          <p:nvPr/>
        </p:nvGrpSpPr>
        <p:grpSpPr>
          <a:xfrm>
            <a:off x="808904" y="1732979"/>
            <a:ext cx="10898414" cy="930623"/>
            <a:chOff x="808904" y="1732979"/>
            <a:chExt cx="10898414" cy="930623"/>
          </a:xfrm>
        </p:grpSpPr>
        <p:cxnSp>
          <p:nvCxnSpPr>
            <p:cNvPr id="61" name="Straight Arrow Connector 60">
              <a:extLst>
                <a:ext uri="{FF2B5EF4-FFF2-40B4-BE49-F238E27FC236}">
                  <a16:creationId xmlns:a16="http://schemas.microsoft.com/office/drawing/2014/main" id="{E9B457DC-8A8B-E947-B192-A47FAF32FF48}"/>
                </a:ext>
              </a:extLst>
            </p:cNvPr>
            <p:cNvCxnSpPr>
              <a:stCxn id="7" idx="6"/>
            </p:cNvCxnSpPr>
            <p:nvPr/>
          </p:nvCxnSpPr>
          <p:spPr>
            <a:xfrm flipV="1">
              <a:off x="1502045" y="2225974"/>
              <a:ext cx="10205273" cy="1"/>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F0CBD73B-F7FF-4B46-91C3-9D3D843C14DE}"/>
                </a:ext>
              </a:extLst>
            </p:cNvPr>
            <p:cNvSpPr/>
            <p:nvPr/>
          </p:nvSpPr>
          <p:spPr>
            <a:xfrm>
              <a:off x="808904" y="1887984"/>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Alice</a:t>
              </a:r>
            </a:p>
          </p:txBody>
        </p:sp>
        <p:grpSp>
          <p:nvGrpSpPr>
            <p:cNvPr id="35" name="Group 34">
              <a:extLst>
                <a:ext uri="{FF2B5EF4-FFF2-40B4-BE49-F238E27FC236}">
                  <a16:creationId xmlns:a16="http://schemas.microsoft.com/office/drawing/2014/main" id="{828E053E-609C-E54F-99D0-7FC2E1CE1567}"/>
                </a:ext>
              </a:extLst>
            </p:cNvPr>
            <p:cNvGrpSpPr/>
            <p:nvPr/>
          </p:nvGrpSpPr>
          <p:grpSpPr>
            <a:xfrm>
              <a:off x="2206288" y="1732979"/>
              <a:ext cx="2684367" cy="930623"/>
              <a:chOff x="2181256" y="1722019"/>
              <a:chExt cx="3499108" cy="1213080"/>
            </a:xfrm>
          </p:grpSpPr>
          <p:sp>
            <p:nvSpPr>
              <p:cNvPr id="20" name="Rectangle 19">
                <a:extLst>
                  <a:ext uri="{FF2B5EF4-FFF2-40B4-BE49-F238E27FC236}">
                    <a16:creationId xmlns:a16="http://schemas.microsoft.com/office/drawing/2014/main" id="{07DF7C04-6289-9E43-88C1-C7DE206B9C94}"/>
                  </a:ext>
                </a:extLst>
              </p:cNvPr>
              <p:cNvSpPr/>
              <p:nvPr/>
            </p:nvSpPr>
            <p:spPr>
              <a:xfrm>
                <a:off x="2181256" y="1722019"/>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1" name="TextBox 20">
                <a:extLst>
                  <a:ext uri="{FF2B5EF4-FFF2-40B4-BE49-F238E27FC236}">
                    <a16:creationId xmlns:a16="http://schemas.microsoft.com/office/drawing/2014/main" id="{13221FA1-F112-1C40-AE92-ECB7118A0296}"/>
                  </a:ext>
                </a:extLst>
              </p:cNvPr>
              <p:cNvSpPr txBox="1"/>
              <p:nvPr/>
            </p:nvSpPr>
            <p:spPr>
              <a:xfrm>
                <a:off x="2181256" y="1722019"/>
                <a:ext cx="851323" cy="361072"/>
              </a:xfrm>
              <a:prstGeom prst="rect">
                <a:avLst/>
              </a:prstGeom>
              <a:noFill/>
            </p:spPr>
            <p:txBody>
              <a:bodyPr wrap="square" rtlCol="0">
                <a:spAutoFit/>
              </a:bodyPr>
              <a:lstStyle/>
              <a:p>
                <a:r>
                  <a:rPr lang="en-US" sz="1200" dirty="0"/>
                  <a:t>Block 0</a:t>
                </a:r>
              </a:p>
            </p:txBody>
          </p:sp>
          <p:sp>
            <p:nvSpPr>
              <p:cNvPr id="22" name="Rectangle 21">
                <a:extLst>
                  <a:ext uri="{FF2B5EF4-FFF2-40B4-BE49-F238E27FC236}">
                    <a16:creationId xmlns:a16="http://schemas.microsoft.com/office/drawing/2014/main" id="{73B9D7F5-34F7-B548-A0DD-CD906A0AA562}"/>
                  </a:ext>
                </a:extLst>
              </p:cNvPr>
              <p:cNvSpPr/>
              <p:nvPr/>
            </p:nvSpPr>
            <p:spPr>
              <a:xfrm>
                <a:off x="2313150"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3" name="Rectangle 22">
                <a:extLst>
                  <a:ext uri="{FF2B5EF4-FFF2-40B4-BE49-F238E27FC236}">
                    <a16:creationId xmlns:a16="http://schemas.microsoft.com/office/drawing/2014/main" id="{77395DA6-C215-EB4E-BD87-90A7B3C941F0}"/>
                  </a:ext>
                </a:extLst>
              </p:cNvPr>
              <p:cNvSpPr/>
              <p:nvPr/>
            </p:nvSpPr>
            <p:spPr>
              <a:xfrm>
                <a:off x="4003959"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0" name="Group 69">
            <a:extLst>
              <a:ext uri="{FF2B5EF4-FFF2-40B4-BE49-F238E27FC236}">
                <a16:creationId xmlns:a16="http://schemas.microsoft.com/office/drawing/2014/main" id="{A0C96DAA-FB57-DA47-BB4C-56602C60A588}"/>
              </a:ext>
            </a:extLst>
          </p:cNvPr>
          <p:cNvGrpSpPr/>
          <p:nvPr/>
        </p:nvGrpSpPr>
        <p:grpSpPr>
          <a:xfrm>
            <a:off x="794842" y="3497855"/>
            <a:ext cx="10912476" cy="930623"/>
            <a:chOff x="794842" y="3497855"/>
            <a:chExt cx="10912476" cy="930623"/>
          </a:xfrm>
        </p:grpSpPr>
        <p:cxnSp>
          <p:nvCxnSpPr>
            <p:cNvPr id="63" name="Straight Arrow Connector 62">
              <a:extLst>
                <a:ext uri="{FF2B5EF4-FFF2-40B4-BE49-F238E27FC236}">
                  <a16:creationId xmlns:a16="http://schemas.microsoft.com/office/drawing/2014/main" id="{1B593D2D-2BB3-4047-A4B9-C157FB510003}"/>
                </a:ext>
              </a:extLst>
            </p:cNvPr>
            <p:cNvCxnSpPr>
              <a:stCxn id="10" idx="6"/>
            </p:cNvCxnSpPr>
            <p:nvPr/>
          </p:nvCxnSpPr>
          <p:spPr>
            <a:xfrm>
              <a:off x="1487983" y="3963167"/>
              <a:ext cx="10219335" cy="16606"/>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A46B6A-958B-A046-B4DB-9F76466133CD}"/>
                </a:ext>
              </a:extLst>
            </p:cNvPr>
            <p:cNvSpPr/>
            <p:nvPr/>
          </p:nvSpPr>
          <p:spPr>
            <a:xfrm>
              <a:off x="794842" y="3625176"/>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Bob</a:t>
              </a:r>
            </a:p>
          </p:txBody>
        </p:sp>
        <p:grpSp>
          <p:nvGrpSpPr>
            <p:cNvPr id="29" name="Group 28">
              <a:extLst>
                <a:ext uri="{FF2B5EF4-FFF2-40B4-BE49-F238E27FC236}">
                  <a16:creationId xmlns:a16="http://schemas.microsoft.com/office/drawing/2014/main" id="{1FC773CA-CE28-EE48-9FB7-EB99EBFFDD4C}"/>
                </a:ext>
              </a:extLst>
            </p:cNvPr>
            <p:cNvGrpSpPr/>
            <p:nvPr/>
          </p:nvGrpSpPr>
          <p:grpSpPr>
            <a:xfrm>
              <a:off x="2206288" y="3497855"/>
              <a:ext cx="2684367" cy="930623"/>
              <a:chOff x="2233853" y="3834864"/>
              <a:chExt cx="3499108" cy="1213080"/>
            </a:xfrm>
          </p:grpSpPr>
          <p:sp>
            <p:nvSpPr>
              <p:cNvPr id="25" name="Rectangle 24">
                <a:extLst>
                  <a:ext uri="{FF2B5EF4-FFF2-40B4-BE49-F238E27FC236}">
                    <a16:creationId xmlns:a16="http://schemas.microsoft.com/office/drawing/2014/main" id="{A0CC9DD4-21CE-3940-B521-02A9024C37A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6" name="TextBox 25">
                <a:extLst>
                  <a:ext uri="{FF2B5EF4-FFF2-40B4-BE49-F238E27FC236}">
                    <a16:creationId xmlns:a16="http://schemas.microsoft.com/office/drawing/2014/main" id="{9BAB502F-82B8-8849-BBC9-E02D3668D232}"/>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27" name="Rectangle 26">
                <a:extLst>
                  <a:ext uri="{FF2B5EF4-FFF2-40B4-BE49-F238E27FC236}">
                    <a16:creationId xmlns:a16="http://schemas.microsoft.com/office/drawing/2014/main" id="{67D7396E-711B-7B4F-BEE7-0D198F0E3CD9}"/>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8" name="Rectangle 27">
                <a:extLst>
                  <a:ext uri="{FF2B5EF4-FFF2-40B4-BE49-F238E27FC236}">
                    <a16:creationId xmlns:a16="http://schemas.microsoft.com/office/drawing/2014/main" id="{EF6E8A8E-4CD2-DA48-AA0C-09E4A8645175}"/>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1" name="Group 70">
            <a:extLst>
              <a:ext uri="{FF2B5EF4-FFF2-40B4-BE49-F238E27FC236}">
                <a16:creationId xmlns:a16="http://schemas.microsoft.com/office/drawing/2014/main" id="{062B8508-4596-8549-9037-33485B2578C0}"/>
              </a:ext>
            </a:extLst>
          </p:cNvPr>
          <p:cNvGrpSpPr/>
          <p:nvPr/>
        </p:nvGrpSpPr>
        <p:grpSpPr>
          <a:xfrm>
            <a:off x="808904" y="5205052"/>
            <a:ext cx="10898414" cy="930623"/>
            <a:chOff x="808904" y="5205052"/>
            <a:chExt cx="10898414" cy="930623"/>
          </a:xfrm>
        </p:grpSpPr>
        <p:cxnSp>
          <p:nvCxnSpPr>
            <p:cNvPr id="65" name="Straight Arrow Connector 64">
              <a:extLst>
                <a:ext uri="{FF2B5EF4-FFF2-40B4-BE49-F238E27FC236}">
                  <a16:creationId xmlns:a16="http://schemas.microsoft.com/office/drawing/2014/main" id="{F4306332-6D36-3D4F-BD71-6D2CC0645D56}"/>
                </a:ext>
              </a:extLst>
            </p:cNvPr>
            <p:cNvCxnSpPr>
              <a:stCxn id="11" idx="6"/>
            </p:cNvCxnSpPr>
            <p:nvPr/>
          </p:nvCxnSpPr>
          <p:spPr>
            <a:xfrm flipV="1">
              <a:off x="1502045" y="5700359"/>
              <a:ext cx="10205273" cy="8649"/>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A97BAA2-949A-7B4B-A5EE-0246BFAA5A1F}"/>
                </a:ext>
              </a:extLst>
            </p:cNvPr>
            <p:cNvSpPr/>
            <p:nvPr/>
          </p:nvSpPr>
          <p:spPr>
            <a:xfrm>
              <a:off x="808904" y="5371017"/>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Carl</a:t>
              </a:r>
            </a:p>
          </p:txBody>
        </p:sp>
        <p:grpSp>
          <p:nvGrpSpPr>
            <p:cNvPr id="30" name="Group 29">
              <a:extLst>
                <a:ext uri="{FF2B5EF4-FFF2-40B4-BE49-F238E27FC236}">
                  <a16:creationId xmlns:a16="http://schemas.microsoft.com/office/drawing/2014/main" id="{15119C9A-0ACB-904F-9DDB-AC70A9508FE3}"/>
                </a:ext>
              </a:extLst>
            </p:cNvPr>
            <p:cNvGrpSpPr/>
            <p:nvPr/>
          </p:nvGrpSpPr>
          <p:grpSpPr>
            <a:xfrm>
              <a:off x="2206288" y="5205052"/>
              <a:ext cx="2684367" cy="930623"/>
              <a:chOff x="2233853" y="3834864"/>
              <a:chExt cx="3499108" cy="1213080"/>
            </a:xfrm>
          </p:grpSpPr>
          <p:sp>
            <p:nvSpPr>
              <p:cNvPr id="31" name="Rectangle 30">
                <a:extLst>
                  <a:ext uri="{FF2B5EF4-FFF2-40B4-BE49-F238E27FC236}">
                    <a16:creationId xmlns:a16="http://schemas.microsoft.com/office/drawing/2014/main" id="{E9D06B55-F32B-FC45-B84C-B176F2C2982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32" name="TextBox 31">
                <a:extLst>
                  <a:ext uri="{FF2B5EF4-FFF2-40B4-BE49-F238E27FC236}">
                    <a16:creationId xmlns:a16="http://schemas.microsoft.com/office/drawing/2014/main" id="{98B07366-C392-724C-A8EA-312BE5662B4B}"/>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33" name="Rectangle 32">
                <a:extLst>
                  <a:ext uri="{FF2B5EF4-FFF2-40B4-BE49-F238E27FC236}">
                    <a16:creationId xmlns:a16="http://schemas.microsoft.com/office/drawing/2014/main" id="{379C57DF-EE10-1344-B36E-EEECB2E7DA16}"/>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34" name="Rectangle 33">
                <a:extLst>
                  <a:ext uri="{FF2B5EF4-FFF2-40B4-BE49-F238E27FC236}">
                    <a16:creationId xmlns:a16="http://schemas.microsoft.com/office/drawing/2014/main" id="{B2B0CE60-DF20-D34C-ABFF-114E16F9C0B3}"/>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48" name="Group 47">
            <a:extLst>
              <a:ext uri="{FF2B5EF4-FFF2-40B4-BE49-F238E27FC236}">
                <a16:creationId xmlns:a16="http://schemas.microsoft.com/office/drawing/2014/main" id="{B1E2EFA6-22C9-CC44-AF56-75376C2660E3}"/>
              </a:ext>
            </a:extLst>
          </p:cNvPr>
          <p:cNvGrpSpPr/>
          <p:nvPr/>
        </p:nvGrpSpPr>
        <p:grpSpPr>
          <a:xfrm>
            <a:off x="5594898" y="1384328"/>
            <a:ext cx="2684367" cy="2113527"/>
            <a:chOff x="5594898" y="1384328"/>
            <a:chExt cx="2684367" cy="2113527"/>
          </a:xfrm>
        </p:grpSpPr>
        <p:sp>
          <p:nvSpPr>
            <p:cNvPr id="40" name="Rectangle 39">
              <a:extLst>
                <a:ext uri="{FF2B5EF4-FFF2-40B4-BE49-F238E27FC236}">
                  <a16:creationId xmlns:a16="http://schemas.microsoft.com/office/drawing/2014/main" id="{6FB014F0-6B23-7D49-9F48-04857193C628}"/>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41" name="TextBox 40">
              <a:extLst>
                <a:ext uri="{FF2B5EF4-FFF2-40B4-BE49-F238E27FC236}">
                  <a16:creationId xmlns:a16="http://schemas.microsoft.com/office/drawing/2014/main" id="{A8FDF5F7-5679-B542-B8A9-A4585643F74C}"/>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42" name="Rectangle 41">
              <a:extLst>
                <a:ext uri="{FF2B5EF4-FFF2-40B4-BE49-F238E27FC236}">
                  <a16:creationId xmlns:a16="http://schemas.microsoft.com/office/drawing/2014/main" id="{7C40CB5D-729D-224F-9518-FDC27D2191E8}"/>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43" name="Rectangle 42">
              <a:extLst>
                <a:ext uri="{FF2B5EF4-FFF2-40B4-BE49-F238E27FC236}">
                  <a16:creationId xmlns:a16="http://schemas.microsoft.com/office/drawing/2014/main" id="{2223B55C-D272-3B45-82E6-AA2BB2468906}"/>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300</a:t>
              </a:r>
            </a:p>
          </p:txBody>
        </p:sp>
        <p:sp>
          <p:nvSpPr>
            <p:cNvPr id="44" name="Rectangle 43">
              <a:extLst>
                <a:ext uri="{FF2B5EF4-FFF2-40B4-BE49-F238E27FC236}">
                  <a16:creationId xmlns:a16="http://schemas.microsoft.com/office/drawing/2014/main" id="{0FB804D0-2116-A94A-ABDE-A16BA880E520}"/>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45" name="Rectangle 44">
              <a:extLst>
                <a:ext uri="{FF2B5EF4-FFF2-40B4-BE49-F238E27FC236}">
                  <a16:creationId xmlns:a16="http://schemas.microsoft.com/office/drawing/2014/main" id="{1FE0DBDF-BCAB-9247-81F0-5DF8C95F9A51}"/>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“Send”</a:t>
              </a:r>
            </a:p>
          </p:txBody>
        </p:sp>
        <p:sp>
          <p:nvSpPr>
            <p:cNvPr id="46" name="Rectangle 45">
              <a:extLst>
                <a:ext uri="{FF2B5EF4-FFF2-40B4-BE49-F238E27FC236}">
                  <a16:creationId xmlns:a16="http://schemas.microsoft.com/office/drawing/2014/main" id="{5A4EAF55-4258-C841-8FBE-243E2B873849}"/>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47" name="Rectangle 46">
              <a:extLst>
                <a:ext uri="{FF2B5EF4-FFF2-40B4-BE49-F238E27FC236}">
                  <a16:creationId xmlns:a16="http://schemas.microsoft.com/office/drawing/2014/main" id="{1D8DBE7C-196D-5943-92C4-674074E53436}"/>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Destination</a:t>
              </a:r>
            </a:p>
            <a:p>
              <a:pPr algn="ctr"/>
              <a:r>
                <a:rPr lang="en-US" sz="1200" dirty="0"/>
                <a:t>“Bob”</a:t>
              </a:r>
            </a:p>
          </p:txBody>
        </p:sp>
      </p:grpSp>
      <p:grpSp>
        <p:nvGrpSpPr>
          <p:cNvPr id="49" name="Group 48">
            <a:extLst>
              <a:ext uri="{FF2B5EF4-FFF2-40B4-BE49-F238E27FC236}">
                <a16:creationId xmlns:a16="http://schemas.microsoft.com/office/drawing/2014/main" id="{8B3E91FB-7830-9D43-AF68-B6E0EB16E785}"/>
              </a:ext>
            </a:extLst>
          </p:cNvPr>
          <p:cNvGrpSpPr/>
          <p:nvPr/>
        </p:nvGrpSpPr>
        <p:grpSpPr>
          <a:xfrm>
            <a:off x="8708666" y="3172192"/>
            <a:ext cx="2684367" cy="2113527"/>
            <a:chOff x="5594898" y="1384328"/>
            <a:chExt cx="2684367" cy="2113527"/>
          </a:xfrm>
        </p:grpSpPr>
        <p:sp>
          <p:nvSpPr>
            <p:cNvPr id="50" name="Rectangle 49">
              <a:extLst>
                <a:ext uri="{FF2B5EF4-FFF2-40B4-BE49-F238E27FC236}">
                  <a16:creationId xmlns:a16="http://schemas.microsoft.com/office/drawing/2014/main" id="{34DF20F3-7FE2-7345-8AC0-6CFF3F2EF36D}"/>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51" name="TextBox 50">
              <a:extLst>
                <a:ext uri="{FF2B5EF4-FFF2-40B4-BE49-F238E27FC236}">
                  <a16:creationId xmlns:a16="http://schemas.microsoft.com/office/drawing/2014/main" id="{F28B1467-CDF0-A74C-9FB6-5F544ED4FA5D}"/>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52" name="Rectangle 51">
              <a:extLst>
                <a:ext uri="{FF2B5EF4-FFF2-40B4-BE49-F238E27FC236}">
                  <a16:creationId xmlns:a16="http://schemas.microsoft.com/office/drawing/2014/main" id="{F2AB5719-65C6-6147-8FC7-AB3B96AEA2E4}"/>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Source</a:t>
              </a:r>
            </a:p>
          </p:txBody>
        </p:sp>
        <p:sp>
          <p:nvSpPr>
            <p:cNvPr id="53" name="Rectangle 52">
              <a:extLst>
                <a:ext uri="{FF2B5EF4-FFF2-40B4-BE49-F238E27FC236}">
                  <a16:creationId xmlns:a16="http://schemas.microsoft.com/office/drawing/2014/main" id="{F11AA4D9-120F-6846-989A-FBF5FBAB9CE4}"/>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54" name="Rectangle 53">
              <a:extLst>
                <a:ext uri="{FF2B5EF4-FFF2-40B4-BE49-F238E27FC236}">
                  <a16:creationId xmlns:a16="http://schemas.microsoft.com/office/drawing/2014/main" id="{416865D8-428F-414F-9ED3-952C8D863EC1}"/>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55" name="Rectangle 54">
              <a:extLst>
                <a:ext uri="{FF2B5EF4-FFF2-40B4-BE49-F238E27FC236}">
                  <a16:creationId xmlns:a16="http://schemas.microsoft.com/office/drawing/2014/main" id="{31981AE9-3868-E64E-8180-6E354EA1D992}"/>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500</a:t>
              </a:r>
            </a:p>
          </p:txBody>
        </p:sp>
        <p:sp>
          <p:nvSpPr>
            <p:cNvPr id="56" name="Rectangle 55">
              <a:extLst>
                <a:ext uri="{FF2B5EF4-FFF2-40B4-BE49-F238E27FC236}">
                  <a16:creationId xmlns:a16="http://schemas.microsoft.com/office/drawing/2014/main" id="{29D0698D-F9E0-C74B-80B9-4C2911FA9CF6}"/>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57" name="Rectangle 56">
              <a:extLst>
                <a:ext uri="{FF2B5EF4-FFF2-40B4-BE49-F238E27FC236}">
                  <a16:creationId xmlns:a16="http://schemas.microsoft.com/office/drawing/2014/main" id="{9BDD91A6-76DC-A346-8B9B-AC0D3B65C398}"/>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“Receive”</a:t>
              </a:r>
            </a:p>
          </p:txBody>
        </p:sp>
      </p:grpSp>
      <p:cxnSp>
        <p:nvCxnSpPr>
          <p:cNvPr id="73" name="Straight Arrow Connector 72">
            <a:extLst>
              <a:ext uri="{FF2B5EF4-FFF2-40B4-BE49-F238E27FC236}">
                <a16:creationId xmlns:a16="http://schemas.microsoft.com/office/drawing/2014/main" id="{BC7A87AC-EA1E-8146-A7AF-D00792968860}"/>
              </a:ext>
            </a:extLst>
          </p:cNvPr>
          <p:cNvCxnSpPr>
            <a:stCxn id="46" idx="1"/>
            <a:endCxn id="23" idx="3"/>
          </p:cNvCxnSpPr>
          <p:nvPr/>
        </p:nvCxnSpPr>
        <p:spPr>
          <a:xfrm flipH="1" flipV="1">
            <a:off x="4800521" y="2326837"/>
            <a:ext cx="895560" cy="81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7E5FD6B-4F99-2F49-8028-0DFF1A91244E}"/>
              </a:ext>
            </a:extLst>
          </p:cNvPr>
          <p:cNvCxnSpPr>
            <a:cxnSpLocks/>
            <a:stCxn id="52" idx="1"/>
            <a:endCxn id="42" idx="2"/>
          </p:cNvCxnSpPr>
          <p:nvPr/>
        </p:nvCxnSpPr>
        <p:spPr>
          <a:xfrm flipH="1" flipV="1">
            <a:off x="6294048" y="2209789"/>
            <a:ext cx="2515801" cy="1541272"/>
          </a:xfrm>
          <a:prstGeom prst="straightConnector1">
            <a:avLst/>
          </a:prstGeom>
          <a:ln>
            <a:round/>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0F00012-7229-9546-989A-735B7821F94D}"/>
              </a:ext>
            </a:extLst>
          </p:cNvPr>
          <p:cNvCxnSpPr>
            <a:stCxn id="56" idx="1"/>
            <a:endCxn id="28" idx="3"/>
          </p:cNvCxnSpPr>
          <p:nvPr/>
        </p:nvCxnSpPr>
        <p:spPr>
          <a:xfrm flipH="1" flipV="1">
            <a:off x="4800521" y="4091713"/>
            <a:ext cx="4009328" cy="8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695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537750"/>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 </a:t>
            </a:r>
            <a:r>
              <a:rPr lang="en-US" sz="2000" dirty="0"/>
              <a:t>which have an index and a hash among other fields.</a:t>
            </a:r>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Every node has a ledger composed of various account-chains, including their own.</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23</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6"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970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endParaRPr lang="en-US" sz="900" dirty="0"/>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24</a:t>
            </a:fld>
            <a:endParaRPr lang="en-US"/>
          </a:p>
        </p:txBody>
      </p:sp>
    </p:spTree>
    <p:extLst>
      <p:ext uri="{BB962C8B-B14F-4D97-AF65-F5344CB8AC3E}">
        <p14:creationId xmlns:p14="http://schemas.microsoft.com/office/powerpoint/2010/main" val="158219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800" b="1" dirty="0">
                <a:solidFill>
                  <a:schemeClr val="accent5"/>
                </a:solidFill>
              </a:rPr>
              <a:t>Quantitative Evaluation</a:t>
            </a:r>
          </a:p>
          <a:p>
            <a:pPr marL="0" indent="0">
              <a:buNone/>
            </a:pPr>
            <a:r>
              <a:rPr lang="en-US" sz="2800" dirty="0">
                <a:solidFill>
                  <a:schemeClr val="accent5"/>
                </a:solidFill>
              </a:rPr>
              <a:t>To measure throughput:</a:t>
            </a:r>
            <a:r>
              <a:rPr lang="en-US" sz="2800" dirty="0"/>
              <a:t> one node submits as many transactions as it can for one second. Each throughput experiment is repeated five times and the median and standard deviation for the five runs are reported. </a:t>
            </a:r>
          </a:p>
          <a:p>
            <a:pPr marL="0" indent="0">
              <a:buNone/>
            </a:pPr>
            <a:endParaRPr lang="en-US" sz="28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81537"/>
            <a:ext cx="9905998" cy="4123957"/>
          </a:xfrm>
        </p:spPr>
        <p:txBody>
          <a:bodyPr>
            <a:noAutofit/>
          </a:bodyPr>
          <a:lstStyle/>
          <a:p>
            <a:pPr marL="0" indent="0">
              <a:buNone/>
            </a:pPr>
            <a:r>
              <a:rPr lang="en-US" sz="2000" b="1" dirty="0">
                <a:solidFill>
                  <a:schemeClr val="accent5"/>
                </a:solidFill>
              </a:rPr>
              <a:t>Quantitative Evaluation - To measure latency</a:t>
            </a:r>
          </a:p>
          <a:p>
            <a:pPr marL="0" indent="0">
              <a:buNone/>
            </a:pPr>
            <a:r>
              <a:rPr lang="en-US" sz="2000" dirty="0"/>
              <a:t>One node submits transactions to the network and, for each transaction, the receiving node(s) subtract the initiation timestamp from the completion timestamp. The median and standard deviation are reported. </a:t>
            </a:r>
          </a:p>
          <a:p>
            <a:pPr marL="0" indent="0">
              <a:buNone/>
            </a:pPr>
            <a:r>
              <a:rPr lang="en-US" sz="2000" dirty="0"/>
              <a:t>The initiation timestamp for transactions using the block-lattice is taken when the send block (S) is created. The completion timestamp for transactions using the block-lattice is taken after the receive block (R) is confirmed.</a:t>
            </a:r>
          </a:p>
          <a:p>
            <a:pPr marL="0" indent="0">
              <a:buNone/>
            </a:pPr>
            <a:r>
              <a:rPr lang="en-US" sz="2000" dirty="0"/>
              <a:t>This time may vary depending on the size of the data structure. For this reason, it is measured for different transactions as each data structure continues to grow (transaction number: 50, 100, 200, 400, and 800).</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25307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104395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a:t>
            </a:r>
            <a:endParaRPr lang="en-US" dirty="0"/>
          </a:p>
          <a:p>
            <a:pPr marL="0" indent="0">
              <a:buNone/>
            </a:pPr>
            <a:r>
              <a:rPr lang="en-US" dirty="0"/>
              <a:t>Experiments were run on a </a:t>
            </a:r>
            <a:r>
              <a:rPr lang="en-US" dirty="0">
                <a:solidFill>
                  <a:schemeClr val="accent5"/>
                </a:solidFill>
              </a:rPr>
              <a:t>Google Cloud Platform (GCP) cluster </a:t>
            </a:r>
            <a:r>
              <a:rPr lang="en-US" dirty="0"/>
              <a:t>were each instance had:</a:t>
            </a:r>
          </a:p>
          <a:p>
            <a:r>
              <a:rPr lang="en-US" dirty="0">
                <a:solidFill>
                  <a:schemeClr val="accent5"/>
                </a:solidFill>
              </a:rPr>
              <a:t>CPU: </a:t>
            </a:r>
            <a:r>
              <a:rPr lang="en-US" dirty="0"/>
              <a:t>1 vCPU</a:t>
            </a:r>
          </a:p>
          <a:p>
            <a:r>
              <a:rPr lang="en-US" dirty="0">
                <a:solidFill>
                  <a:schemeClr val="accent5"/>
                </a:solidFill>
              </a:rPr>
              <a:t>RAM: </a:t>
            </a:r>
            <a:r>
              <a:rPr lang="en-US" dirty="0"/>
              <a:t>3.75 GB</a:t>
            </a:r>
          </a:p>
          <a:p>
            <a:r>
              <a:rPr lang="en-US" dirty="0">
                <a:solidFill>
                  <a:schemeClr val="accent5"/>
                </a:solidFill>
              </a:rPr>
              <a:t>Hard Drive:</a:t>
            </a:r>
            <a:r>
              <a:rPr lang="en-US" dirty="0"/>
              <a:t> 10 GB</a:t>
            </a:r>
          </a:p>
          <a:p>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814584"/>
            <a:ext cx="5724610" cy="642120"/>
          </a:xfrm>
        </p:spPr>
        <p:txBody>
          <a:bodyPr>
            <a:normAutofit/>
          </a:bodyPr>
          <a:lstStyle/>
          <a:p>
            <a:pPr marL="0" indent="0">
              <a:buNone/>
            </a:pPr>
            <a:r>
              <a:rPr lang="en-US" sz="2000" b="1" dirty="0">
                <a:solidFill>
                  <a:schemeClr val="accent5"/>
                </a:solidFill>
              </a:rPr>
              <a:t>Results of Quantitative Evaluation</a:t>
            </a: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9"/>
            <a:ext cx="9905998" cy="642120"/>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0B13B55A-93B6-2C43-8A8A-FC297D06E5B8}"/>
              </a:ext>
            </a:extLst>
          </p:cNvPr>
          <p:cNvPicPr>
            <a:picLocks noChangeAspect="1"/>
          </p:cNvPicPr>
          <p:nvPr/>
        </p:nvPicPr>
        <p:blipFill>
          <a:blip r:embed="rId2"/>
          <a:stretch>
            <a:fillRect/>
          </a:stretch>
        </p:blipFill>
        <p:spPr>
          <a:xfrm>
            <a:off x="2049860" y="1501101"/>
            <a:ext cx="8092280" cy="4747299"/>
          </a:xfrm>
          <a:prstGeom prst="rect">
            <a:avLst/>
          </a:prstGeom>
        </p:spPr>
      </p:pic>
    </p:spTree>
    <p:extLst>
      <p:ext uri="{BB962C8B-B14F-4D97-AF65-F5344CB8AC3E}">
        <p14:creationId xmlns:p14="http://schemas.microsoft.com/office/powerpoint/2010/main" val="152984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4422599"/>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r>
              <a:rPr lang="en-US" sz="2000" baseline="30000" dirty="0"/>
              <a:t>[19]</a:t>
            </a:r>
            <a:endParaRPr lang="en-US" sz="2000" dirty="0"/>
          </a:p>
          <a:p>
            <a:r>
              <a:rPr lang="en-US" sz="2000" dirty="0"/>
              <a:t>To ensure replication across nodes is undertaken, distributed ledgers</a:t>
            </a:r>
            <a:r>
              <a:rPr lang="en-US" sz="2000" dirty="0">
                <a:solidFill>
                  <a:srgbClr val="63A0CC"/>
                </a:solidFill>
              </a:rPr>
              <a:t> require a peer-to-peer network and a consensus algorithm</a:t>
            </a:r>
            <a:r>
              <a:rPr lang="en-US" sz="2000" dirty="0"/>
              <a:t>.</a:t>
            </a:r>
            <a:r>
              <a:rPr lang="en-US" sz="2000" baseline="30000" dirty="0"/>
              <a:t>[20]</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3</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[19] UK Government - Office for Science, “Distributed Ledger Technology: beyond block chain,” London, 2016. </a:t>
            </a:r>
          </a:p>
          <a:p>
            <a:r>
              <a:rPr lang="en-US" sz="1200" dirty="0"/>
              <a:t>[20]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1"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mc:AlternateContent xmlns:mc="http://schemas.openxmlformats.org/markup-compatibility/2006" xmlns:p14="http://schemas.microsoft.com/office/powerpoint/2010/main">
    <mc:Choice Requires="p14">
      <p:transition spd="slow" p14:dur="2000" advTm="724"/>
    </mc:Choice>
    <mc:Fallback xmlns="">
      <p:transition spd="slow" advTm="72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8471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253319" y="2266644"/>
            <a:ext cx="5685361" cy="2624012"/>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750721"/>
            <a:ext cx="9905999" cy="3694113"/>
          </a:xfrm>
        </p:spPr>
        <p:txBody>
          <a:bodyPr>
            <a:noAutofit/>
          </a:bodyPr>
          <a:lstStyle/>
          <a:p>
            <a:pPr marL="0" indent="0">
              <a:buNone/>
            </a:pPr>
            <a:r>
              <a:rPr lang="en-US" sz="2000" dirty="0">
                <a:solidFill>
                  <a:schemeClr val="accent5"/>
                </a:solidFill>
              </a:rPr>
              <a:t>Relevance of the Results of Quantitative Evaluation</a:t>
            </a:r>
          </a:p>
          <a:p>
            <a:r>
              <a:rPr lang="en-US" sz="2000" dirty="0"/>
              <a:t>There is a trade-off between throughput and latency.</a:t>
            </a:r>
          </a:p>
          <a:p>
            <a:r>
              <a:rPr lang="en-US" sz="2000" dirty="0"/>
              <a:t>If users wish to </a:t>
            </a:r>
            <a:r>
              <a:rPr lang="en-US" sz="2000" dirty="0">
                <a:solidFill>
                  <a:schemeClr val="accent5"/>
                </a:solidFill>
              </a:rPr>
              <a:t>prioritize throughput</a:t>
            </a:r>
            <a:r>
              <a:rPr lang="en-US" sz="2000" dirty="0"/>
              <a:t>, the </a:t>
            </a:r>
            <a:r>
              <a:rPr lang="en-US" sz="2000" dirty="0">
                <a:solidFill>
                  <a:schemeClr val="accent5"/>
                </a:solidFill>
              </a:rPr>
              <a:t>best option is to use the block-lattice</a:t>
            </a:r>
            <a:r>
              <a:rPr lang="en-US" sz="2000" dirty="0"/>
              <a:t>.</a:t>
            </a:r>
          </a:p>
          <a:p>
            <a:pPr lvl="1"/>
            <a:r>
              <a:rPr lang="en-US" dirty="0"/>
              <a:t>Used in a setting which requires high throughput, such as a machine-to-machine micropayment system in the Internet-of-Things industry.  </a:t>
            </a:r>
          </a:p>
          <a:p>
            <a:r>
              <a:rPr lang="en-US" sz="2000" dirty="0"/>
              <a:t>If users wish to </a:t>
            </a:r>
            <a:r>
              <a:rPr lang="en-US" sz="2000" dirty="0">
                <a:solidFill>
                  <a:schemeClr val="accent5"/>
                </a:solidFill>
              </a:rPr>
              <a:t>prioritize latency</a:t>
            </a:r>
            <a:r>
              <a:rPr lang="en-US" sz="2000" dirty="0"/>
              <a:t>, the </a:t>
            </a:r>
            <a:r>
              <a:rPr lang="en-US" sz="2000" dirty="0">
                <a:solidFill>
                  <a:schemeClr val="accent5"/>
                </a:solidFill>
              </a:rPr>
              <a:t>best option is to use the blockchain</a:t>
            </a:r>
            <a:r>
              <a:rPr lang="en-US" sz="2000" dirty="0"/>
              <a:t>. </a:t>
            </a:r>
          </a:p>
          <a:p>
            <a:pPr lvl="1"/>
            <a:r>
              <a:rPr lang="en-US" dirty="0"/>
              <a:t>Used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2434428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32</a:t>
            </a:fld>
            <a:endParaRPr lang="en-US"/>
          </a:p>
        </p:txBody>
      </p:sp>
    </p:spTree>
    <p:extLst>
      <p:ext uri="{BB962C8B-B14F-4D97-AF65-F5344CB8AC3E}">
        <p14:creationId xmlns:p14="http://schemas.microsoft.com/office/powerpoint/2010/main" val="491700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396036"/>
            <a:ext cx="9905998" cy="823023"/>
          </a:xfrm>
        </p:spPr>
        <p:txBody>
          <a:bodyPr/>
          <a:lstStyle/>
          <a:p>
            <a:r>
              <a:rPr lang="en-US" dirty="0">
                <a:solidFill>
                  <a:schemeClr val="tx2"/>
                </a:solidFill>
              </a:rPr>
              <a:t>Qualitative evaluation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30035"/>
            <a:ext cx="9720553" cy="5131929"/>
          </a:xfrm>
        </p:spPr>
        <p:txBody>
          <a:bodyPr>
            <a:normAutofit/>
          </a:bodyPr>
          <a:lstStyle/>
          <a:p>
            <a:pPr marL="0" indent="0">
              <a:buNone/>
            </a:pPr>
            <a:r>
              <a:rPr lang="en-US" sz="2000" dirty="0"/>
              <a:t>The blockchain has a problem guaranteeing Equal Rights:</a:t>
            </a:r>
            <a:endParaRPr lang="en-US" sz="800" dirty="0"/>
          </a:p>
          <a:p>
            <a:r>
              <a:rPr lang="en-US" sz="2000" dirty="0">
                <a:solidFill>
                  <a:schemeClr val="accent5"/>
                </a:solidFill>
              </a:rPr>
              <a:t>There are two distinct types of participants in the Bitcoin blockchain system</a:t>
            </a:r>
            <a:r>
              <a:rPr lang="en-US" sz="2000" dirty="0"/>
              <a:t>, those who issue transactions, and those who approve transactions, known as miners. </a:t>
            </a:r>
          </a:p>
          <a:p>
            <a:r>
              <a:rPr lang="en-US" sz="2000" dirty="0"/>
              <a:t>According to Popov, the mathematician behind the tangle, </a:t>
            </a:r>
            <a:r>
              <a:rPr lang="en-US" sz="2000" dirty="0">
                <a:solidFill>
                  <a:schemeClr val="accent5"/>
                </a:solidFill>
              </a:rPr>
              <a:t>“the design of this system creates unavoidable discrimination of some participants” [7,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(PoW).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[8,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47327"/>
            <a:ext cx="6747553" cy="523220"/>
          </a:xfrm>
          <a:prstGeom prst="rect">
            <a:avLst/>
          </a:prstGeom>
          <a:noFill/>
        </p:spPr>
        <p:txBody>
          <a:bodyPr wrap="none" rtlCol="0">
            <a:spAutoFit/>
          </a:bodyPr>
          <a:lstStyle/>
          <a:p>
            <a:r>
              <a:rPr lang="en-US" sz="1400" dirty="0"/>
              <a:t>[7] S. Popov, “The Tangle,” 2018. </a:t>
            </a:r>
          </a:p>
          <a:p>
            <a:r>
              <a:rPr lang="en-US" sz="1400" dirty="0"/>
              <a:t>[8]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Evaluation</a:t>
            </a:r>
          </a:p>
          <a:p>
            <a:r>
              <a:rPr lang="en-US" dirty="0"/>
              <a:t>The</a:t>
            </a:r>
            <a:r>
              <a:rPr lang="en-US" b="1" i="1" dirty="0">
                <a:solidFill>
                  <a:schemeClr val="accent5"/>
                </a:solidFill>
              </a:rPr>
              <a:t> tangle</a:t>
            </a:r>
            <a:r>
              <a:rPr lang="en-US" dirty="0"/>
              <a:t> and the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a:t>
            </a:r>
            <a:r>
              <a:rPr lang="en-US" dirty="0">
                <a:solidFill>
                  <a:schemeClr val="accent5"/>
                </a:solidFill>
              </a:rPr>
              <a:t>skepticism</a:t>
            </a:r>
            <a:r>
              <a:rPr lang="en-US" dirty="0"/>
              <a:t> regarding the claim of </a:t>
            </a:r>
            <a:r>
              <a:rPr lang="en-US" dirty="0">
                <a:solidFill>
                  <a:schemeClr val="accent5"/>
                </a:solidFill>
              </a:rPr>
              <a:t>equal rights for the participants in a blockchain system</a:t>
            </a:r>
            <a:r>
              <a:rPr lang="en-US" dirty="0"/>
              <a:t>.</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04952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a:t>
            </a:r>
            <a:r>
              <a:rPr lang="en-US" dirty="0"/>
              <a:t>,</a:t>
            </a:r>
            <a:r>
              <a:rPr lang="en-US" dirty="0">
                <a:solidFill>
                  <a:schemeClr val="accent5"/>
                </a:solidFill>
              </a:rPr>
              <a:t> </a:t>
            </a:r>
            <a:r>
              <a:rPr lang="en-US" dirty="0"/>
              <a:t>where one or more authorities act as a gate for participation and not all users expect to have the same permissions as others.</a:t>
            </a:r>
          </a:p>
          <a:p>
            <a:pPr lvl="1"/>
            <a:r>
              <a:rPr lang="en-US" sz="2200" dirty="0"/>
              <a:t>e.g.,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358977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1" y="729399"/>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995054"/>
            <a:ext cx="9905999" cy="4244379"/>
          </a:xfrm>
        </p:spPr>
        <p:txBody>
          <a:bodyPr>
            <a:normAutofit/>
          </a:bodyPr>
          <a:lstStyle/>
          <a:p>
            <a:r>
              <a:rPr lang="en-US" sz="2200" dirty="0">
                <a:solidFill>
                  <a:schemeClr val="accent5"/>
                </a:solidFill>
              </a:rPr>
              <a:t>Implementations of the data structures </a:t>
            </a:r>
            <a:r>
              <a:rPr lang="en-US" sz="2200" dirty="0"/>
              <a:t>developed for this thesis </a:t>
            </a:r>
            <a:r>
              <a:rPr lang="en-US" sz="2200" dirty="0">
                <a:solidFill>
                  <a:schemeClr val="accent5"/>
                </a:solidFill>
              </a:rPr>
              <a:t>can be refined to better reflect the complexity</a:t>
            </a:r>
            <a:r>
              <a:rPr lang="en-US" sz="2200" dirty="0"/>
              <a:t> of the Bitcoin blockchain, the IOTA tangle, and the Nano block-lattice. </a:t>
            </a:r>
          </a:p>
          <a:p>
            <a:r>
              <a:rPr lang="en-US" sz="2200" dirty="0"/>
              <a:t>Testing whether a </a:t>
            </a:r>
            <a:r>
              <a:rPr lang="en-US" sz="2200" dirty="0">
                <a:solidFill>
                  <a:schemeClr val="accent5"/>
                </a:solidFill>
              </a:rPr>
              <a:t>relaxation of some of the fundamental properties could lead to an improvement in the technical challenges</a:t>
            </a:r>
            <a:r>
              <a:rPr lang="en-US" sz="2200" dirty="0"/>
              <a:t> identified for the blockchain (e.g., transparency, equal rights).</a:t>
            </a:r>
          </a:p>
          <a:p>
            <a:r>
              <a:rPr lang="en-US" sz="2200" dirty="0">
                <a:solidFill>
                  <a:schemeClr val="accent5"/>
                </a:solidFill>
              </a:rPr>
              <a:t>Compare other options of underlying data structures </a:t>
            </a:r>
            <a:r>
              <a:rPr lang="en-US" sz="2200"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36</a:t>
            </a:fld>
            <a:endParaRPr lang="en-US"/>
          </a:p>
        </p:txBody>
      </p:sp>
    </p:spTree>
    <p:extLst>
      <p:ext uri="{BB962C8B-B14F-4D97-AF65-F5344CB8AC3E}">
        <p14:creationId xmlns:p14="http://schemas.microsoft.com/office/powerpoint/2010/main" val="1074074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respond to some of the technical challenges identified for this technology </a:t>
            </a:r>
            <a:r>
              <a:rPr lang="en-US" dirty="0"/>
              <a:t>and </a:t>
            </a:r>
            <a:r>
              <a:rPr lang="en-US" dirty="0">
                <a:solidFill>
                  <a:schemeClr val="accent5"/>
                </a:solidFill>
              </a:rPr>
              <a:t>guarantee a set of properties of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They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416997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6" indent="-457206">
              <a:buFont typeface="+mj-lt"/>
              <a:buAutoNum type="arabicPeriod"/>
            </a:pPr>
            <a:r>
              <a:rPr lang="en-US" dirty="0"/>
              <a:t>Context</a:t>
            </a:r>
          </a:p>
          <a:p>
            <a:pPr marL="457206" indent="-457206">
              <a:buFont typeface="+mj-lt"/>
              <a:buAutoNum type="arabicPeriod"/>
            </a:pPr>
            <a:r>
              <a:rPr lang="en-US" dirty="0"/>
              <a:t>Research Problem</a:t>
            </a:r>
          </a:p>
          <a:p>
            <a:pPr marL="457206" indent="-457206">
              <a:buFont typeface="+mj-lt"/>
              <a:buAutoNum type="arabicPeriod"/>
            </a:pPr>
            <a:r>
              <a:rPr lang="en-US" dirty="0"/>
              <a:t>State of the Art</a:t>
            </a:r>
          </a:p>
          <a:p>
            <a:pPr marL="457206" indent="-457206">
              <a:buFont typeface="+mj-lt"/>
              <a:buAutoNum type="arabicPeriod"/>
            </a:pPr>
            <a:r>
              <a:rPr lang="en-US" dirty="0"/>
              <a:t>Distributed Ledgers and their Underlying Data Structures</a:t>
            </a:r>
          </a:p>
          <a:p>
            <a:pPr marL="457206" indent="-457206">
              <a:buFont typeface="+mj-lt"/>
              <a:buAutoNum type="arabicPeriod"/>
            </a:pPr>
            <a:r>
              <a:rPr lang="en-US" dirty="0"/>
              <a:t>Evaluation of Data Structures</a:t>
            </a:r>
          </a:p>
          <a:p>
            <a:pPr marL="457206" indent="-457206">
              <a:buFont typeface="+mj-lt"/>
              <a:buAutoNum type="arabicPeriod"/>
            </a:pPr>
            <a:r>
              <a:rPr lang="en-US" dirty="0"/>
              <a:t>Relevance of Results</a:t>
            </a:r>
          </a:p>
          <a:p>
            <a:pPr marL="457206" indent="-457206">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2822672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[17]</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39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[17]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6"/>
            <a:ext cx="5314806"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 for the blockchain</a:t>
            </a:r>
            <a:r>
              <a:rPr lang="en-US" sz="2000" baseline="30000" dirty="0"/>
              <a:t>[9]</a:t>
            </a:r>
            <a:r>
              <a:rPr lang="en-US" sz="2000" dirty="0"/>
              <a:t>:</a:t>
            </a:r>
          </a:p>
          <a:p>
            <a:pPr lvl="1"/>
            <a:r>
              <a:rPr lang="en-US" dirty="0"/>
              <a:t>Throughput</a:t>
            </a:r>
          </a:p>
          <a:p>
            <a:pPr lvl="1"/>
            <a:r>
              <a:rPr lang="en-US" dirty="0"/>
              <a:t>Latency</a:t>
            </a:r>
          </a:p>
          <a:p>
            <a:pPr marL="0" indent="0">
              <a:buNone/>
            </a:pPr>
            <a:r>
              <a:rPr lang="en-US" sz="2000" dirty="0"/>
              <a:t>Fundamental Properties of Distributed Ledgers</a:t>
            </a:r>
            <a:r>
              <a:rPr lang="en-US" sz="2000" baseline="30000" dirty="0"/>
              <a:t>[10]</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6609517" y="2882921"/>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6038432"/>
            <a:ext cx="9905998" cy="646331"/>
          </a:xfrm>
          <a:prstGeom prst="rect">
            <a:avLst/>
          </a:prstGeom>
          <a:noFill/>
        </p:spPr>
        <p:txBody>
          <a:bodyPr wrap="square" rtlCol="0">
            <a:spAutoFit/>
          </a:bodyPr>
          <a:lstStyle/>
          <a:p>
            <a:r>
              <a:rPr lang="en-US" sz="1200" dirty="0"/>
              <a:t>[9] M. Swan, </a:t>
            </a:r>
            <a:r>
              <a:rPr lang="en-US" sz="1200" i="1" dirty="0"/>
              <a:t>Blockchain : blueprint for a new economy</a:t>
            </a:r>
            <a:r>
              <a:rPr lang="en-US" sz="1200" dirty="0"/>
              <a:t>. Sebastopol, Calif.: O’Reilly Media, 2015. </a:t>
            </a:r>
          </a:p>
          <a:p>
            <a:r>
              <a:rPr lang="en-US" sz="1200" dirty="0"/>
              <a:t>[10]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mc:AlternateContent xmlns:mc="http://schemas.openxmlformats.org/markup-compatibility/2006" xmlns:p14="http://schemas.microsoft.com/office/powerpoint/2010/main">
    <mc:Choice Requires="p14">
      <p:transition spd="slow" p14:dur="2000" advTm="1207"/>
    </mc:Choice>
    <mc:Fallback xmlns="">
      <p:transition spd="slow" advTm="1207"/>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[17]</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blockchains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40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[17]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[10]</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and performance) of blockchain-based systems.</a:t>
            </a:r>
          </a:p>
          <a:p>
            <a:r>
              <a:rPr lang="en-US" sz="2000" dirty="0"/>
              <a:t>Responsible for identifying the </a:t>
            </a:r>
            <a:r>
              <a:rPr lang="en-US" sz="2000" dirty="0">
                <a:solidFill>
                  <a:schemeClr val="accent5"/>
                </a:solidFill>
              </a:rPr>
              <a:t>five fundamental properties of distributed ledgers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41</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[10]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[23]</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42</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4"/>
            <a:ext cx="6821547" cy="307777"/>
          </a:xfrm>
          <a:prstGeom prst="rect">
            <a:avLst/>
          </a:prstGeom>
          <a:noFill/>
        </p:spPr>
        <p:txBody>
          <a:bodyPr wrap="none" rtlCol="0">
            <a:spAutoFit/>
          </a:bodyPr>
          <a:lstStyle/>
          <a:p>
            <a:r>
              <a:rPr lang="en-US" sz="1400" dirty="0"/>
              <a:t>[23]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[24]</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43</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9"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3"/>
            <a:ext cx="6687280" cy="307777"/>
          </a:xfrm>
          <a:prstGeom prst="rect">
            <a:avLst/>
          </a:prstGeom>
          <a:noFill/>
        </p:spPr>
        <p:txBody>
          <a:bodyPr wrap="none" rtlCol="0">
            <a:spAutoFit/>
          </a:bodyPr>
          <a:lstStyle/>
          <a:p>
            <a:r>
              <a:rPr lang="en-US" sz="1400" dirty="0"/>
              <a:t>[24]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1"/>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CC5-F3E0-FB4A-A102-490715FCBF62}"/>
              </a:ext>
            </a:extLst>
          </p:cNvPr>
          <p:cNvSpPr>
            <a:spLocks noGrp="1"/>
          </p:cNvSpPr>
          <p:nvPr>
            <p:ph type="title"/>
          </p:nvPr>
        </p:nvSpPr>
        <p:spPr>
          <a:xfrm>
            <a:off x="1141413" y="229052"/>
            <a:ext cx="9905998" cy="1478570"/>
          </a:xfrm>
        </p:spPr>
        <p:txBody>
          <a:bodyPr>
            <a:normAutofit/>
          </a:bodyPr>
          <a:lstStyle/>
          <a:p>
            <a:r>
              <a:rPr lang="en-US" dirty="0">
                <a:solidFill>
                  <a:schemeClr val="tx2"/>
                </a:solidFill>
              </a:rPr>
              <a:t>Underlying Data Structures for Distributed Ledgers</a:t>
            </a:r>
            <a:endParaRPr lang="en-US" dirty="0"/>
          </a:p>
        </p:txBody>
      </p:sp>
      <p:sp>
        <p:nvSpPr>
          <p:cNvPr id="3" name="Content Placeholder 2">
            <a:extLst>
              <a:ext uri="{FF2B5EF4-FFF2-40B4-BE49-F238E27FC236}">
                <a16:creationId xmlns:a16="http://schemas.microsoft.com/office/drawing/2014/main" id="{902C65F2-E50D-7F4D-B83F-A8D972E4BB7D}"/>
              </a:ext>
            </a:extLst>
          </p:cNvPr>
          <p:cNvSpPr>
            <a:spLocks noGrp="1"/>
          </p:cNvSpPr>
          <p:nvPr>
            <p:ph idx="1"/>
          </p:nvPr>
        </p:nvSpPr>
        <p:spPr>
          <a:xfrm>
            <a:off x="1141412" y="1860020"/>
            <a:ext cx="9905999" cy="4388379"/>
          </a:xfrm>
        </p:spPr>
        <p:txBody>
          <a:bodyPr>
            <a:noAutofit/>
          </a:bodyPr>
          <a:lstStyle/>
          <a:p>
            <a:pPr marL="0" indent="0">
              <a:buNone/>
            </a:pPr>
            <a:r>
              <a:rPr lang="en-US" sz="2000" dirty="0">
                <a:solidFill>
                  <a:schemeClr val="accent5"/>
                </a:solidFill>
              </a:rPr>
              <a:t>Common Scenario of Transaction Interactions</a:t>
            </a:r>
          </a:p>
          <a:p>
            <a:pPr marL="0" indent="0">
              <a:buNone/>
            </a:pPr>
            <a:r>
              <a:rPr lang="en-US" sz="2000" dirty="0"/>
              <a:t>Three actors: Alice, Bob, and Carl. </a:t>
            </a:r>
          </a:p>
          <a:p>
            <a:pPr marL="0" indent="0">
              <a:buNone/>
            </a:pPr>
            <a:r>
              <a:rPr lang="en-US" sz="2000" dirty="0"/>
              <a:t>At the start, all actors have 400 units. </a:t>
            </a:r>
          </a:p>
          <a:p>
            <a:pPr marL="0" indent="0">
              <a:buNone/>
            </a:pPr>
            <a:r>
              <a:rPr lang="en-US" sz="2000" dirty="0"/>
              <a:t>Suppose all transactions are of 100 units, happening in the following sequence: </a:t>
            </a:r>
          </a:p>
          <a:p>
            <a:pPr marL="914411" lvl="1" indent="-457206">
              <a:buFont typeface="+mj-lt"/>
              <a:buAutoNum type="arabicPeriod"/>
            </a:pPr>
            <a:r>
              <a:rPr lang="en-US" dirty="0"/>
              <a:t>Alice </a:t>
            </a:r>
            <a:r>
              <a:rPr lang="en-US" dirty="0">
                <a:sym typeface="Symbol" pitchFamily="2" charset="2"/>
              </a:rPr>
              <a:t></a:t>
            </a:r>
            <a:r>
              <a:rPr lang="en-US" dirty="0"/>
              <a:t> Bob</a:t>
            </a:r>
          </a:p>
          <a:p>
            <a:pPr marL="914411" lvl="1" indent="-457206">
              <a:buFont typeface="+mj-lt"/>
              <a:buAutoNum type="arabicPeriod"/>
            </a:pPr>
            <a:r>
              <a:rPr lang="en-US" dirty="0"/>
              <a:t>Alice </a:t>
            </a:r>
            <a:r>
              <a:rPr lang="en-US" dirty="0">
                <a:sym typeface="Symbol" pitchFamily="2" charset="2"/>
              </a:rPr>
              <a:t></a:t>
            </a:r>
            <a:r>
              <a:rPr lang="en-US" dirty="0"/>
              <a:t> Carl</a:t>
            </a:r>
          </a:p>
          <a:p>
            <a:pPr marL="914411" lvl="1" indent="-457206">
              <a:buFont typeface="+mj-lt"/>
              <a:buAutoNum type="arabicPeriod"/>
            </a:pPr>
            <a:r>
              <a:rPr lang="en-US" dirty="0"/>
              <a:t>Carl </a:t>
            </a:r>
            <a:r>
              <a:rPr lang="en-US" dirty="0">
                <a:sym typeface="Symbol" pitchFamily="2" charset="2"/>
              </a:rPr>
              <a:t></a:t>
            </a:r>
            <a:r>
              <a:rPr lang="en-US" dirty="0"/>
              <a:t> Bob</a:t>
            </a:r>
          </a:p>
          <a:p>
            <a:pPr marL="914411" lvl="1" indent="-457206">
              <a:buFont typeface="+mj-lt"/>
              <a:buAutoNum type="arabicPeriod"/>
            </a:pPr>
            <a:r>
              <a:rPr lang="en-US" dirty="0"/>
              <a:t>Bob </a:t>
            </a:r>
            <a:r>
              <a:rPr lang="en-US" dirty="0">
                <a:sym typeface="Symbol" pitchFamily="2" charset="2"/>
              </a:rPr>
              <a:t></a:t>
            </a:r>
            <a:r>
              <a:rPr lang="en-US" dirty="0"/>
              <a:t> Alice</a:t>
            </a:r>
          </a:p>
        </p:txBody>
      </p:sp>
      <p:sp>
        <p:nvSpPr>
          <p:cNvPr id="4" name="Slide Number Placeholder 3">
            <a:extLst>
              <a:ext uri="{FF2B5EF4-FFF2-40B4-BE49-F238E27FC236}">
                <a16:creationId xmlns:a16="http://schemas.microsoft.com/office/drawing/2014/main" id="{2CDCF509-E7FD-0F4C-9634-D11B6F4D3B98}"/>
              </a:ext>
            </a:extLst>
          </p:cNvPr>
          <p:cNvSpPr>
            <a:spLocks noGrp="1"/>
          </p:cNvSpPr>
          <p:nvPr>
            <p:ph type="sldNum" sz="quarter" idx="12"/>
          </p:nvPr>
        </p:nvSpPr>
        <p:spPr/>
        <p:txBody>
          <a:bodyPr/>
          <a:lstStyle/>
          <a:p>
            <a:fld id="{6D22F896-40B5-4ADD-8801-0D06FADFA095}" type="slidenum">
              <a:rPr lang="en-US" smtClean="0"/>
              <a:t>45</a:t>
            </a:fld>
            <a:endParaRPr lang="en-US"/>
          </a:p>
        </p:txBody>
      </p:sp>
    </p:spTree>
    <p:extLst>
      <p:ext uri="{BB962C8B-B14F-4D97-AF65-F5344CB8AC3E}">
        <p14:creationId xmlns:p14="http://schemas.microsoft.com/office/powerpoint/2010/main" val="269883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46</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B39167D5-7168-8D4D-AC1B-1C480C3A6F39}"/>
              </a:ext>
            </a:extLst>
          </p:cNvPr>
          <p:cNvPicPr>
            <a:picLocks noChangeAspect="1"/>
          </p:cNvPicPr>
          <p:nvPr/>
        </p:nvPicPr>
        <p:blipFill>
          <a:blip r:embed="rId2"/>
          <a:stretch>
            <a:fillRect/>
          </a:stretch>
        </p:blipFill>
        <p:spPr>
          <a:xfrm>
            <a:off x="2557462" y="1473200"/>
            <a:ext cx="7073900" cy="4775200"/>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47</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485488"/>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solidFill>
                  <a:schemeClr val="accent5"/>
                </a:solidFill>
              </a:rPr>
              <a:t>Method of classification used mirrors method used by Xu et al.</a:t>
            </a:r>
            <a:r>
              <a:rPr lang="en-US" sz="2000" dirty="0"/>
              <a:t> in their “Taxonomy of Blockchain-Based Systems”.</a:t>
            </a:r>
            <a:r>
              <a:rPr lang="en-US" sz="2000" baseline="30000" dirty="0"/>
              <a:t> [10]</a:t>
            </a:r>
            <a:r>
              <a:rPr lang="en-US" sz="2000" dirty="0"/>
              <a:t> </a:t>
            </a:r>
          </a:p>
          <a:p>
            <a:r>
              <a:rPr lang="en-US" sz="2000" dirty="0"/>
              <a:t>Classification scheme:</a:t>
            </a:r>
          </a:p>
          <a:p>
            <a:pPr lvl="1"/>
            <a:r>
              <a:rPr lang="en-US" dirty="0">
                <a:solidFill>
                  <a:schemeClr val="tx2"/>
                </a:solidFill>
              </a:rPr>
              <a:t>Less favorable (⊕)</a:t>
            </a:r>
          </a:p>
          <a:p>
            <a:pPr lvl="1"/>
            <a:r>
              <a:rPr lang="en-US" dirty="0">
                <a:solidFill>
                  <a:schemeClr val="tx2"/>
                </a:solidFill>
              </a:rPr>
              <a:t>Neutral (⊕⊕)</a:t>
            </a:r>
          </a:p>
          <a:p>
            <a:pPr lvl="1"/>
            <a:r>
              <a:rPr lang="en-US" dirty="0">
                <a:solidFill>
                  <a:schemeClr val="tx2"/>
                </a:solidFill>
              </a:rPr>
              <a:t>More favorable (⊕⊕⊕)</a:t>
            </a:r>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48</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[10]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49</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b="1" dirty="0">
                <a:solidFill>
                  <a:schemeClr val="accent5"/>
                </a:solidFill>
              </a:rPr>
              <a:t>Justification</a:t>
            </a:r>
          </a:p>
          <a:p>
            <a:r>
              <a:rPr lang="en-US" dirty="0"/>
              <a:t>Taking into account two of the technical challenges of the blockchain and the fundamental properties of distributed ledgers, we state that </a:t>
            </a:r>
            <a:r>
              <a:rPr lang="en-US" dirty="0">
                <a:solidFill>
                  <a:srgbClr val="63A0CC"/>
                </a:solidFill>
              </a:rPr>
              <a:t>the implementation of distributed ledgers by making use of the blockchain is insufficient</a:t>
            </a:r>
            <a:r>
              <a:rPr lang="en-US" dirty="0"/>
              <a:t>. </a:t>
            </a:r>
          </a:p>
          <a:p>
            <a:r>
              <a:rPr lang="en-US" dirty="0"/>
              <a:t>In order to truly realize a distributed ledger, </a:t>
            </a:r>
            <a:r>
              <a:rPr lang="en-US" dirty="0">
                <a:solidFill>
                  <a:srgbClr val="63A0CC"/>
                </a:solidFill>
              </a:rPr>
              <a:t>new data structures and algorithms need to be designed</a:t>
            </a:r>
            <a:r>
              <a:rPr lang="en-US" dirty="0"/>
              <a:t>. </a:t>
            </a:r>
          </a:p>
          <a:p>
            <a:endParaRPr lang="en-US" sz="20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0185733"/>
      </p:ext>
    </p:extLst>
  </p:cSld>
  <p:clrMapOvr>
    <a:masterClrMapping/>
  </p:clrMapOvr>
  <mc:AlternateContent xmlns:mc="http://schemas.openxmlformats.org/markup-compatibility/2006" xmlns:p14="http://schemas.microsoft.com/office/powerpoint/2010/main">
    <mc:Choice Requires="p14">
      <p:transition spd="slow" p14:dur="2000" advTm="851"/>
    </mc:Choice>
    <mc:Fallback xmlns="">
      <p:transition spd="slow" advTm="85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1" y="695221"/>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983782"/>
            <a:ext cx="9905999" cy="4610981"/>
          </a:xfrm>
        </p:spPr>
        <p:txBody>
          <a:bodyPr>
            <a:noAutofit/>
          </a:bodyPr>
          <a:lstStyle/>
          <a:p>
            <a:pPr marL="0" indent="0">
              <a:buNone/>
            </a:pPr>
            <a:r>
              <a:rPr lang="en-US" sz="2200" dirty="0">
                <a:solidFill>
                  <a:srgbClr val="63A0CC"/>
                </a:solidFill>
              </a:rPr>
              <a:t>We present an evaluation of different alternatives for the implementation of distributed ledgers</a:t>
            </a:r>
            <a:r>
              <a:rPr lang="en-US" sz="2200" dirty="0"/>
              <a:t> from the perspective of the underlying data structure used to manage them.</a:t>
            </a:r>
          </a:p>
          <a:p>
            <a:pPr marL="0" indent="0">
              <a:buNone/>
            </a:pPr>
            <a:endParaRPr lang="en-US" sz="800" b="1" dirty="0">
              <a:solidFill>
                <a:schemeClr val="accent5"/>
              </a:solidFill>
            </a:endParaRPr>
          </a:p>
          <a:p>
            <a:pPr marL="0" indent="0">
              <a:buNone/>
            </a:pPr>
            <a:r>
              <a:rPr lang="en-US" sz="2200" b="1" dirty="0">
                <a:solidFill>
                  <a:schemeClr val="accent5"/>
                </a:solidFill>
              </a:rPr>
              <a:t>Main Goal</a:t>
            </a:r>
          </a:p>
          <a:p>
            <a:pPr marL="0" indent="0">
              <a:buNone/>
            </a:pPr>
            <a:r>
              <a:rPr lang="en-US" sz="2200" dirty="0">
                <a:solidFill>
                  <a:schemeClr val="accent5"/>
                </a:solidFill>
              </a:rPr>
              <a:t>Compare different data structures</a:t>
            </a:r>
            <a:r>
              <a:rPr lang="en-US" sz="2200" dirty="0"/>
              <a:t> in terms of the extent to which they </a:t>
            </a:r>
            <a:r>
              <a:rPr lang="en-US" sz="2200" dirty="0">
                <a:solidFill>
                  <a:schemeClr val="accent5"/>
                </a:solidFill>
              </a:rPr>
              <a:t>respond to some of the technical challenges identified for this technology </a:t>
            </a:r>
            <a:r>
              <a:rPr lang="en-US" sz="2200" dirty="0"/>
              <a:t>and </a:t>
            </a:r>
            <a:r>
              <a:rPr lang="en-US" sz="2200" dirty="0">
                <a:solidFill>
                  <a:schemeClr val="accent5"/>
                </a:solidFill>
              </a:rPr>
              <a:t>guarantee a set of properties of distributed ledgers</a:t>
            </a:r>
            <a:r>
              <a:rPr lang="en-US" sz="2200" dirty="0"/>
              <a:t>.</a:t>
            </a:r>
          </a:p>
          <a:p>
            <a:pPr marL="0" indent="0">
              <a:buNone/>
            </a:pPr>
            <a:endParaRPr lang="en-US" sz="2200" dirty="0"/>
          </a:p>
          <a:p>
            <a:pPr marL="0" indent="0">
              <a:buNone/>
            </a:pPr>
            <a:endParaRPr lang="en-US" sz="2200" dirty="0"/>
          </a:p>
          <a:p>
            <a:pPr marL="0" indent="0">
              <a:buNone/>
            </a:pPr>
            <a:endParaRPr lang="en-US" sz="22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23713432"/>
      </p:ext>
    </p:extLst>
  </p:cSld>
  <p:clrMapOvr>
    <a:masterClrMapping/>
  </p:clrMapOvr>
  <mc:AlternateContent xmlns:mc="http://schemas.openxmlformats.org/markup-compatibility/2006" xmlns:p14="http://schemas.microsoft.com/office/powerpoint/2010/main">
    <mc:Choice Requires="p14">
      <p:transition spd="slow" p14:dur="2000" advTm="544"/>
    </mc:Choice>
    <mc:Fallback xmlns="">
      <p:transition spd="slow" advTm="5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1" y="617729"/>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906290"/>
            <a:ext cx="9905999" cy="4486995"/>
          </a:xfrm>
        </p:spPr>
        <p:txBody>
          <a:bodyPr>
            <a:noAutofit/>
          </a:bodyPr>
          <a:lstStyle/>
          <a:p>
            <a:pPr marL="0" indent="0">
              <a:buNone/>
            </a:pPr>
            <a:r>
              <a:rPr lang="en-US" sz="2100" b="1" dirty="0">
                <a:solidFill>
                  <a:schemeClr val="accent5"/>
                </a:solidFill>
              </a:rPr>
              <a:t>Specific Goals</a:t>
            </a:r>
          </a:p>
          <a:p>
            <a:pPr lvl="0"/>
            <a:r>
              <a:rPr lang="en-US" sz="2100" dirty="0">
                <a:solidFill>
                  <a:srgbClr val="63A0CC"/>
                </a:solidFill>
              </a:rPr>
              <a:t>Implement</a:t>
            </a:r>
            <a:r>
              <a:rPr lang="en-US" sz="2100" dirty="0"/>
              <a:t> distributed data structures in a way that allows for their comparison in terms of two technical challenges.</a:t>
            </a:r>
          </a:p>
          <a:p>
            <a:pPr lvl="0"/>
            <a:r>
              <a:rPr lang="en-US" sz="2100" dirty="0">
                <a:solidFill>
                  <a:srgbClr val="63A0CC"/>
                </a:solidFill>
              </a:rPr>
              <a:t>Quantitatively evaluate and compare </a:t>
            </a:r>
            <a:r>
              <a:rPr lang="en-US" sz="2100" dirty="0"/>
              <a:t>the data structures in terms of two technical challenges.</a:t>
            </a:r>
          </a:p>
          <a:p>
            <a:pPr lvl="0"/>
            <a:r>
              <a:rPr lang="en-US" sz="2100" dirty="0">
                <a:solidFill>
                  <a:srgbClr val="63A0CC"/>
                </a:solidFill>
              </a:rPr>
              <a:t>Classify</a:t>
            </a:r>
            <a:r>
              <a:rPr lang="en-US" sz="2100" dirty="0"/>
              <a:t> the different data structures according to their impact on two technical challenges.</a:t>
            </a:r>
          </a:p>
          <a:p>
            <a:r>
              <a:rPr lang="en-US" sz="2100" dirty="0">
                <a:solidFill>
                  <a:srgbClr val="63A0CC"/>
                </a:solidFill>
              </a:rPr>
              <a:t>Qualitatively evaluate and compare </a:t>
            </a:r>
            <a:r>
              <a:rPr lang="en-US" sz="2100" dirty="0"/>
              <a:t>the data structures in terms of the five fundamental properties.</a:t>
            </a:r>
          </a:p>
          <a:p>
            <a:pPr marL="0" indent="0">
              <a:buNone/>
            </a:pPr>
            <a:endParaRPr lang="en-US" sz="21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812146660"/>
      </p:ext>
    </p:extLst>
  </p:cSld>
  <p:clrMapOvr>
    <a:masterClrMapping/>
  </p:clrMapOvr>
  <mc:AlternateContent xmlns:mc="http://schemas.openxmlformats.org/markup-compatibility/2006" xmlns:p14="http://schemas.microsoft.com/office/powerpoint/2010/main">
    <mc:Choice Requires="p14">
      <p:transition spd="slow" p14:dur="2000" advTm="544"/>
    </mc:Choice>
    <mc:Fallback xmlns="">
      <p:transition spd="slow" advTm="5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mc:AlternateContent xmlns:mc="http://schemas.openxmlformats.org/markup-compatibility/2006" xmlns:p14="http://schemas.microsoft.com/office/powerpoint/2010/main">
    <mc:Choice Requires="p14">
      <p:transition spd="slow" p14:dur="2000" advTm="916"/>
    </mc:Choice>
    <mc:Fallback xmlns="">
      <p:transition spd="slow" advTm="9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[17]</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6094411" y="2468003"/>
            <a:ext cx="4791478" cy="2998176"/>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1195302" y="2468002"/>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9</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[17]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3143</TotalTime>
  <Words>3769</Words>
  <Application>Microsoft Macintosh PowerPoint</Application>
  <PresentationFormat>Widescreen</PresentationFormat>
  <Paragraphs>546</Paragraphs>
  <Slides>49</Slides>
  <Notes>0</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Courier New</vt:lpstr>
      <vt:lpstr>Tw Cen MT</vt:lpstr>
      <vt:lpstr>Circuit</vt:lpstr>
      <vt:lpstr>Comparison of underlying data structures for distributed ledgers</vt:lpstr>
      <vt:lpstr>Context</vt:lpstr>
      <vt:lpstr>Distributed Ledgers</vt:lpstr>
      <vt:lpstr>Research problem</vt:lpstr>
      <vt:lpstr>Research problem</vt:lpstr>
      <vt:lpstr>Research Goals</vt:lpstr>
      <vt:lpstr>Research Goals</vt:lpstr>
      <vt:lpstr>Questions  What Can Blockchains Do?  What can't they do?</vt:lpstr>
      <vt:lpstr>State of the art – evaluation of blockchain</vt:lpstr>
      <vt:lpstr>State of the art – evaluation of blockchain</vt:lpstr>
      <vt:lpstr>Data Structure implementations</vt:lpstr>
      <vt:lpstr>Underlying Data Structures for Distributed Ledgers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PowerPoint Presentation</vt:lpstr>
      <vt:lpstr>Evaluation of Data Structures</vt:lpstr>
      <vt:lpstr>PowerPoint Presentation</vt:lpstr>
      <vt:lpstr>PowerPoint Presentation</vt:lpstr>
      <vt:lpstr>PowerPoint Presentation</vt:lpstr>
      <vt:lpstr>Evaluation of data structures</vt:lpstr>
      <vt:lpstr>PowerPoint Presentation</vt:lpstr>
      <vt:lpstr>Evaluation of data structures</vt:lpstr>
      <vt:lpstr>Relevance of Results</vt:lpstr>
      <vt:lpstr>Data structure Validation</vt:lpstr>
      <vt:lpstr>Qualitative evaluation</vt:lpstr>
      <vt:lpstr>Relevance of Results</vt:lpstr>
      <vt:lpstr>Relevance of Results</vt:lpstr>
      <vt:lpstr>Future Work</vt:lpstr>
      <vt:lpstr>Conclusions</vt:lpstr>
      <vt:lpstr>Agenda</vt:lpstr>
      <vt:lpstr>State of the art – evaluation of blockchain</vt:lpstr>
      <vt:lpstr>State of the art – evaluation of blockchain</vt:lpstr>
      <vt:lpstr>State of the art - evaluation of blockchain</vt:lpstr>
      <vt:lpstr>Go in a Nutshell</vt:lpstr>
      <vt:lpstr>Go in a nutshell</vt:lpstr>
      <vt:lpstr>P2p communication</vt:lpstr>
      <vt:lpstr>Underlying Data Structures for Distributed Ledgers</vt:lpstr>
      <vt:lpstr>Evaluation of data structures</vt:lpstr>
      <vt:lpstr>Evaluation of Data Structures</vt:lpstr>
      <vt:lpstr>Evaluation of data structures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354</cp:revision>
  <cp:lastPrinted>2018-11-27T23:38:49Z</cp:lastPrinted>
  <dcterms:created xsi:type="dcterms:W3CDTF">2018-09-09T23:13:17Z</dcterms:created>
  <dcterms:modified xsi:type="dcterms:W3CDTF">2019-05-11T22:47:37Z</dcterms:modified>
</cp:coreProperties>
</file>